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2" r:id="rId2"/>
    <p:sldId id="387" r:id="rId3"/>
    <p:sldId id="268" r:id="rId4"/>
    <p:sldId id="365" r:id="rId5"/>
    <p:sldId id="366" r:id="rId6"/>
    <p:sldId id="377" r:id="rId7"/>
    <p:sldId id="347" r:id="rId8"/>
    <p:sldId id="367" r:id="rId9"/>
    <p:sldId id="368" r:id="rId10"/>
    <p:sldId id="379" r:id="rId11"/>
    <p:sldId id="380" r:id="rId12"/>
    <p:sldId id="381" r:id="rId13"/>
    <p:sldId id="382" r:id="rId14"/>
    <p:sldId id="383" r:id="rId15"/>
    <p:sldId id="384" r:id="rId16"/>
    <p:sldId id="385" r:id="rId17"/>
    <p:sldId id="389" r:id="rId18"/>
    <p:sldId id="354" r:id="rId19"/>
    <p:sldId id="355" r:id="rId20"/>
    <p:sldId id="386" r:id="rId21"/>
    <p:sldId id="353" r:id="rId22"/>
    <p:sldId id="391" r:id="rId23"/>
    <p:sldId id="370" r:id="rId24"/>
    <p:sldId id="371" r:id="rId25"/>
    <p:sldId id="372" r:id="rId26"/>
    <p:sldId id="395" r:id="rId27"/>
    <p:sldId id="374" r:id="rId28"/>
    <p:sldId id="392" r:id="rId29"/>
    <p:sldId id="394" r:id="rId30"/>
    <p:sldId id="403" r:id="rId31"/>
    <p:sldId id="393" r:id="rId32"/>
    <p:sldId id="398" r:id="rId33"/>
    <p:sldId id="400" r:id="rId34"/>
    <p:sldId id="399" r:id="rId35"/>
    <p:sldId id="404" r:id="rId36"/>
    <p:sldId id="408" r:id="rId37"/>
    <p:sldId id="401" r:id="rId38"/>
    <p:sldId id="388" r:id="rId39"/>
    <p:sldId id="362" r:id="rId40"/>
    <p:sldId id="405" r:id="rId41"/>
    <p:sldId id="406" r:id="rId42"/>
    <p:sldId id="378" r:id="rId43"/>
    <p:sldId id="363" r:id="rId44"/>
    <p:sldId id="396" r:id="rId45"/>
    <p:sldId id="397" r:id="rId46"/>
    <p:sldId id="409" r:id="rId47"/>
    <p:sldId id="410" r:id="rId48"/>
    <p:sldId id="390" r:id="rId49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6330"/>
    <a:srgbClr val="341F18"/>
    <a:srgbClr val="D5C0AF"/>
    <a:srgbClr val="8D6849"/>
    <a:srgbClr val="5E382C"/>
    <a:srgbClr val="7C9090"/>
    <a:srgbClr val="FFFFFF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3708" autoAdjust="0"/>
    <p:restoredTop sz="92095" autoAdjust="0"/>
  </p:normalViewPr>
  <p:slideViewPr>
    <p:cSldViewPr>
      <p:cViewPr varScale="1">
        <p:scale>
          <a:sx n="108" d="100"/>
          <a:sy n="108" d="100"/>
        </p:scale>
        <p:origin x="-84" y="-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-1162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90631-943F-4ACD-BB64-10D1D2FDB8D4}" type="datetimeFigureOut">
              <a:rPr lang="fr-FR" smtClean="0"/>
              <a:pPr/>
              <a:t>19/09/2015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7DF2F-7956-4430-901F-63010412AE7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90631-943F-4ACD-BB64-10D1D2FDB8D4}" type="datetimeFigureOut">
              <a:rPr lang="fr-FR" smtClean="0"/>
              <a:pPr/>
              <a:t>19/09/2015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7DF2F-7956-4430-901F-63010412AE7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90631-943F-4ACD-BB64-10D1D2FDB8D4}" type="datetimeFigureOut">
              <a:rPr lang="fr-FR" smtClean="0"/>
              <a:pPr/>
              <a:t>19/09/2015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7DF2F-7956-4430-901F-63010412AE7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90631-943F-4ACD-BB64-10D1D2FDB8D4}" type="datetimeFigureOut">
              <a:rPr lang="fr-FR" smtClean="0"/>
              <a:pPr/>
              <a:t>19/09/2015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7DF2F-7956-4430-901F-63010412AE7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90631-943F-4ACD-BB64-10D1D2FDB8D4}" type="datetimeFigureOut">
              <a:rPr lang="fr-FR" smtClean="0"/>
              <a:pPr/>
              <a:t>19/09/2015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7DF2F-7956-4430-901F-63010412AE7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90631-943F-4ACD-BB64-10D1D2FDB8D4}" type="datetimeFigureOut">
              <a:rPr lang="fr-FR" smtClean="0"/>
              <a:pPr/>
              <a:t>19/09/2015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7DF2F-7956-4430-901F-63010412AE7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90631-943F-4ACD-BB64-10D1D2FDB8D4}" type="datetimeFigureOut">
              <a:rPr lang="fr-FR" smtClean="0"/>
              <a:pPr/>
              <a:t>19/09/2015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7DF2F-7956-4430-901F-63010412AE7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90631-943F-4ACD-BB64-10D1D2FDB8D4}" type="datetimeFigureOut">
              <a:rPr lang="fr-FR" smtClean="0"/>
              <a:pPr/>
              <a:t>19/09/2015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7DF2F-7956-4430-901F-63010412AE7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90631-943F-4ACD-BB64-10D1D2FDB8D4}" type="datetimeFigureOut">
              <a:rPr lang="fr-FR" smtClean="0"/>
              <a:pPr/>
              <a:t>19/09/2015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7DF2F-7956-4430-901F-63010412AE7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90631-943F-4ACD-BB64-10D1D2FDB8D4}" type="datetimeFigureOut">
              <a:rPr lang="fr-FR" smtClean="0"/>
              <a:pPr/>
              <a:t>19/09/2015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7DF2F-7956-4430-901F-63010412AE7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90631-943F-4ACD-BB64-10D1D2FDB8D4}" type="datetimeFigureOut">
              <a:rPr lang="fr-FR" smtClean="0"/>
              <a:pPr/>
              <a:t>19/09/2015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7DF2F-7956-4430-901F-63010412AE7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90631-943F-4ACD-BB64-10D1D2FDB8D4}" type="datetimeFigureOut">
              <a:rPr lang="fr-FR" smtClean="0"/>
              <a:pPr/>
              <a:t>19/09/2015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7DF2F-7956-4430-901F-63010412AE72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3.pn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gif"/><Relationship Id="rId7" Type="http://schemas.openxmlformats.org/officeDocument/2006/relationships/image" Target="../media/image8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9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92.png"/><Relationship Id="rId7" Type="http://schemas.openxmlformats.org/officeDocument/2006/relationships/image" Target="../media/image8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9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image" Target="../media/image106.pn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" Type="http://schemas.openxmlformats.org/officeDocument/2006/relationships/image" Target="../media/image95.jpeg"/><Relationship Id="rId16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11" Type="http://schemas.openxmlformats.org/officeDocument/2006/relationships/image" Target="../media/image104.png"/><Relationship Id="rId5" Type="http://schemas.openxmlformats.org/officeDocument/2006/relationships/image" Target="../media/image98.jpeg"/><Relationship Id="rId15" Type="http://schemas.openxmlformats.org/officeDocument/2006/relationships/image" Target="../media/image108.pn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Relationship Id="rId1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image" Target="../media/image106.pn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12" Type="http://schemas.openxmlformats.org/officeDocument/2006/relationships/image" Target="../media/image105.png"/><Relationship Id="rId2" Type="http://schemas.openxmlformats.org/officeDocument/2006/relationships/image" Target="../media/image95.jpeg"/><Relationship Id="rId16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11" Type="http://schemas.openxmlformats.org/officeDocument/2006/relationships/image" Target="../media/image104.png"/><Relationship Id="rId5" Type="http://schemas.openxmlformats.org/officeDocument/2006/relationships/image" Target="../media/image98.jpeg"/><Relationship Id="rId15" Type="http://schemas.openxmlformats.org/officeDocument/2006/relationships/image" Target="../media/image108.png"/><Relationship Id="rId10" Type="http://schemas.openxmlformats.org/officeDocument/2006/relationships/image" Target="../media/image111.pn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Relationship Id="rId14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image" Target="../media/image106.pn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12" Type="http://schemas.openxmlformats.org/officeDocument/2006/relationships/image" Target="../media/image105.png"/><Relationship Id="rId17" Type="http://schemas.openxmlformats.org/officeDocument/2006/relationships/image" Target="../media/image112.jpeg"/><Relationship Id="rId2" Type="http://schemas.openxmlformats.org/officeDocument/2006/relationships/image" Target="../media/image95.jpeg"/><Relationship Id="rId16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11" Type="http://schemas.openxmlformats.org/officeDocument/2006/relationships/image" Target="../media/image104.png"/><Relationship Id="rId5" Type="http://schemas.openxmlformats.org/officeDocument/2006/relationships/image" Target="../media/image98.jpeg"/><Relationship Id="rId15" Type="http://schemas.openxmlformats.org/officeDocument/2006/relationships/image" Target="../media/image108.png"/><Relationship Id="rId10" Type="http://schemas.openxmlformats.org/officeDocument/2006/relationships/image" Target="../media/image111.pn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Relationship Id="rId14" Type="http://schemas.openxmlformats.org/officeDocument/2006/relationships/image" Target="../media/image10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1427" y="1996265"/>
            <a:ext cx="2057788" cy="85976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-180020" y="10694"/>
            <a:ext cx="9143999" cy="86700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fr-FR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Skeptics</a:t>
            </a:r>
            <a:r>
              <a:rPr kumimoji="0" lang="fr-FR" sz="5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 in the Pub</a:t>
            </a:r>
            <a:endParaRPr lang="fr-FR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105796" y="4778630"/>
            <a:ext cx="3038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Bruxelles– 19 Septembre 2015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00" t="23400" r="3800" b="29002"/>
          <a:stretch/>
        </p:blipFill>
        <p:spPr>
          <a:xfrm>
            <a:off x="6249312" y="3781830"/>
            <a:ext cx="1189989" cy="6224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9552" y="962738"/>
            <a:ext cx="77048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32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Anti-évolutionnisme</a:t>
            </a:r>
            <a:r>
              <a:rPr lang="fr-FR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et </a:t>
            </a:r>
            <a:r>
              <a:rPr lang="fr-FR" sz="32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Conspirationnisme</a:t>
            </a:r>
            <a:r>
              <a:rPr lang="fr-FR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… une même logique ?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3155038" y="2093310"/>
            <a:ext cx="2473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Thomas C. Durand</a:t>
            </a:r>
          </a:p>
        </p:txBody>
      </p:sp>
      <p:pic>
        <p:nvPicPr>
          <p:cNvPr id="27" name="Picture 1" descr="C:\Users\Thomas\Documents\Création\01 - La TRONCHE en Biais\Tronche -- VISUEL\Les miniatures\Miniature TeB #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58905" y="2786352"/>
            <a:ext cx="1006793" cy="560310"/>
          </a:xfrm>
          <a:prstGeom prst="rect">
            <a:avLst/>
          </a:prstGeom>
          <a:noFill/>
        </p:spPr>
      </p:pic>
      <p:pic>
        <p:nvPicPr>
          <p:cNvPr id="32" name="Picture 2" descr="C:\Users\Thomas\Documents\Création\01 - La TRONCHE en Biais\Tronche -- VISUEL\Les miniatures\Miniature TeB #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44378" y="3081549"/>
            <a:ext cx="971600" cy="546525"/>
          </a:xfrm>
          <a:prstGeom prst="rect">
            <a:avLst/>
          </a:prstGeom>
          <a:noFill/>
        </p:spPr>
      </p:pic>
      <p:pic>
        <p:nvPicPr>
          <p:cNvPr id="34" name="Picture 3" descr="C:\Users\Thomas\Documents\Création\01 - La TRONCHE en Biais\Tronche -- VISUEL\Les miniatures\Miniature TeB #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62301" y="3311565"/>
            <a:ext cx="971600" cy="555985"/>
          </a:xfrm>
          <a:prstGeom prst="rect">
            <a:avLst/>
          </a:prstGeom>
          <a:noFill/>
        </p:spPr>
      </p:pic>
      <p:pic>
        <p:nvPicPr>
          <p:cNvPr id="37" name="Picture 4" descr="C:\Users\Thomas\Documents\Création\01 - La TRONCHE en Biais\Tronche -- VISUEL\Les miniatures\PdlT-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07624" y="3611929"/>
            <a:ext cx="971600" cy="546491"/>
          </a:xfrm>
          <a:prstGeom prst="rect">
            <a:avLst/>
          </a:prstGeom>
          <a:noFill/>
        </p:spPr>
      </p:pic>
      <p:pic>
        <p:nvPicPr>
          <p:cNvPr id="38" name="Picture 3" descr="C:\Users\Thomas\Documents\Création\01 - La TRONCHE en Biais\Tronche -- VISUEL\Les miniatures\miniature pastille 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06463" y="3867550"/>
            <a:ext cx="971600" cy="647269"/>
          </a:xfrm>
          <a:prstGeom prst="rect">
            <a:avLst/>
          </a:prstGeom>
          <a:noFill/>
        </p:spPr>
      </p:pic>
      <p:grpSp>
        <p:nvGrpSpPr>
          <p:cNvPr id="39" name="Groupe 38"/>
          <p:cNvGrpSpPr>
            <a:grpSpLocks noChangeAspect="1"/>
          </p:cNvGrpSpPr>
          <p:nvPr/>
        </p:nvGrpSpPr>
        <p:grpSpPr>
          <a:xfrm>
            <a:off x="2271298" y="4284223"/>
            <a:ext cx="1368152" cy="739600"/>
            <a:chOff x="4139952" y="2111375"/>
            <a:chExt cx="1479798" cy="793749"/>
          </a:xfrm>
        </p:grpSpPr>
        <p:sp>
          <p:nvSpPr>
            <p:cNvPr id="40" name="Rectangle 39"/>
            <p:cNvSpPr/>
            <p:nvPr/>
          </p:nvSpPr>
          <p:spPr>
            <a:xfrm>
              <a:off x="4139952" y="2111375"/>
              <a:ext cx="1479798" cy="793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10353" y="2162464"/>
              <a:ext cx="1338997" cy="691570"/>
            </a:xfrm>
            <a:prstGeom prst="rect">
              <a:avLst/>
            </a:prstGeom>
          </p:spPr>
        </p:pic>
      </p:grpSp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55" t="11498" r="19355" b="13950"/>
          <a:stretch/>
        </p:blipFill>
        <p:spPr>
          <a:xfrm>
            <a:off x="97268" y="4285392"/>
            <a:ext cx="1077536" cy="737262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51" t="12550" r="19350" b="1416"/>
          <a:stretch/>
        </p:blipFill>
        <p:spPr>
          <a:xfrm>
            <a:off x="1254638" y="4284223"/>
            <a:ext cx="936826" cy="739600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9283" y="4284808"/>
            <a:ext cx="738431" cy="73843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7548" y="4284223"/>
            <a:ext cx="1215524" cy="738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843558"/>
            <a:ext cx="5184576" cy="3888432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2987824" y="1203598"/>
            <a:ext cx="3024336" cy="30963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4"/>
          <p:cNvSpPr txBox="1"/>
          <p:nvPr/>
        </p:nvSpPr>
        <p:spPr>
          <a:xfrm>
            <a:off x="71406" y="140599"/>
            <a:ext cx="14061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L’erreur…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331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843558"/>
            <a:ext cx="5184576" cy="3888432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3275856" y="1563638"/>
            <a:ext cx="2448272" cy="24482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4"/>
          <p:cNvSpPr txBox="1"/>
          <p:nvPr/>
        </p:nvSpPr>
        <p:spPr>
          <a:xfrm>
            <a:off x="71406" y="140599"/>
            <a:ext cx="14061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L’erreur…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972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843558"/>
            <a:ext cx="5184576" cy="3888432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3491880" y="1779662"/>
            <a:ext cx="1944216" cy="2016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4"/>
          <p:cNvSpPr txBox="1"/>
          <p:nvPr/>
        </p:nvSpPr>
        <p:spPr>
          <a:xfrm>
            <a:off x="71406" y="140599"/>
            <a:ext cx="14061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L’erreur…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870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843558"/>
            <a:ext cx="5184576" cy="3888432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3707904" y="1995686"/>
            <a:ext cx="1584176" cy="1584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4"/>
          <p:cNvSpPr txBox="1"/>
          <p:nvPr/>
        </p:nvSpPr>
        <p:spPr>
          <a:xfrm>
            <a:off x="71406" y="140599"/>
            <a:ext cx="14061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L’erreur…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75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843558"/>
            <a:ext cx="5184576" cy="3888432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4355976" y="2643758"/>
            <a:ext cx="288032" cy="2880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4"/>
          <p:cNvSpPr txBox="1"/>
          <p:nvPr/>
        </p:nvSpPr>
        <p:spPr>
          <a:xfrm>
            <a:off x="71406" y="140599"/>
            <a:ext cx="14061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L’erreur…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422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4"/>
          <p:cNvSpPr txBox="1"/>
          <p:nvPr/>
        </p:nvSpPr>
        <p:spPr>
          <a:xfrm>
            <a:off x="71406" y="140599"/>
            <a:ext cx="14061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L’erreur…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775536"/>
            <a:ext cx="3888432" cy="388843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70" r="13876"/>
          <a:stretch/>
        </p:blipFill>
        <p:spPr>
          <a:xfrm>
            <a:off x="4644008" y="1195752"/>
            <a:ext cx="4392489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759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4"/>
          <p:cNvSpPr txBox="1"/>
          <p:nvPr/>
        </p:nvSpPr>
        <p:spPr>
          <a:xfrm>
            <a:off x="71406" y="140599"/>
            <a:ext cx="14061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L’erreur…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3131840" y="1203598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ð"/>
            </a:pPr>
            <a:r>
              <a:rPr lang="fr-FR" sz="2400" dirty="0" smtClean="0"/>
              <a:t>Pourquoi sommes-nous si facilement sujets à l’erreur ?</a:t>
            </a:r>
            <a:endParaRPr lang="fr-FR" sz="2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059582"/>
            <a:ext cx="2376264" cy="178219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7126" y="2901931"/>
            <a:ext cx="3004413" cy="154248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2901931"/>
            <a:ext cx="4312426" cy="154248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10520" y="3076496"/>
            <a:ext cx="962379" cy="1193350"/>
          </a:xfrm>
          <a:prstGeom prst="rect">
            <a:avLst/>
          </a:prstGeom>
        </p:spPr>
      </p:pic>
      <p:sp>
        <p:nvSpPr>
          <p:cNvPr id="13" name="TextBox 5"/>
          <p:cNvSpPr txBox="1"/>
          <p:nvPr/>
        </p:nvSpPr>
        <p:spPr>
          <a:xfrm>
            <a:off x="1205880" y="4587974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Est-ce que l’évolution fait n’importe quoi ?</a:t>
            </a:r>
            <a:endParaRPr lang="fr-FR" sz="24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8224" y="4472395"/>
            <a:ext cx="994977" cy="69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542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fc05.deviantart.net/fs48/f/2009/204/1/2/Brain_FREE_Transparent_PNG_by_AbsurdWordPreferr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541827" y="2139702"/>
            <a:ext cx="2643206" cy="240468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71406" y="140599"/>
            <a:ext cx="41136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Le cerveau c’est un super organe !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4214824"/>
            <a:ext cx="4188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Reconnaissance des formes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28041" y="2282578"/>
            <a:ext cx="1154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nourriture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28041" y="2782644"/>
            <a:ext cx="1254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partenaires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28041" y="3425586"/>
            <a:ext cx="92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dangers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84637" y="1568198"/>
            <a:ext cx="4749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cerveau répond à trois besoins fondamentaux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113463" y="2496892"/>
            <a:ext cx="2071702" cy="5000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113463" y="2996958"/>
            <a:ext cx="207170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184901" y="2996958"/>
            <a:ext cx="1928826" cy="6429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9" name="Imag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  <p:sp>
        <p:nvSpPr>
          <p:cNvPr id="20" name="TextBox 10"/>
          <p:cNvSpPr txBox="1"/>
          <p:nvPr/>
        </p:nvSpPr>
        <p:spPr>
          <a:xfrm>
            <a:off x="251520" y="674053"/>
            <a:ext cx="421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Mais ça dépend ce qu’on veut faire avec…</a:t>
            </a:r>
          </a:p>
        </p:txBody>
      </p:sp>
    </p:spTree>
    <p:extLst>
      <p:ext uri="{BB962C8B-B14F-4D97-AF65-F5344CB8AC3E}">
        <p14:creationId xmlns:p14="http://schemas.microsoft.com/office/powerpoint/2010/main" xmlns="" val="353354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C:\Users\Thomas\Documents\Création\01 - La TRONCHE en Biais\CONFERENCE TeB\ressources Images conf\faces_sterntr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571486"/>
            <a:ext cx="4357718" cy="3272249"/>
          </a:xfrm>
          <a:prstGeom prst="rect">
            <a:avLst/>
          </a:prstGeom>
          <a:noFill/>
        </p:spPr>
      </p:pic>
      <p:pic>
        <p:nvPicPr>
          <p:cNvPr id="9" name="Picture 3" descr="C:\Users\Thomas\Documents\Création\01 - La TRONCHE en Biais\CONFERENCE TeB\ressources Images conf\Pareidolie-Visage-Objet-42-600x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571486"/>
            <a:ext cx="2000264" cy="266701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141728"/>
            <a:ext cx="8143901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10" descr="C:\Users\Thomas\Documents\Création\01 - La TRONCHE en Biais\CONFERENCE TeB\ressources Images conf\face-pepperbell-565x8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785800"/>
            <a:ext cx="1643074" cy="2326477"/>
          </a:xfrm>
          <a:prstGeom prst="rect">
            <a:avLst/>
          </a:prstGeom>
          <a:noFill/>
        </p:spPr>
      </p:pic>
      <p:pic>
        <p:nvPicPr>
          <p:cNvPr id="10" name="Picture 2" descr="C:\Users\Thomas\Documents\Création\01 - La TRONCHE en Biais\CONFERENCE TeB\ressources Images conf\trouble-visuel-pareidolie-visage-dans-objets-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3143254"/>
            <a:ext cx="2476501" cy="1847470"/>
          </a:xfrm>
          <a:prstGeom prst="rect">
            <a:avLst/>
          </a:prstGeom>
          <a:noFill/>
        </p:spPr>
      </p:pic>
      <p:pic>
        <p:nvPicPr>
          <p:cNvPr id="12" name="Picture 1" descr="C:\Users\Thomas\Documents\Création\01 - La TRONCHE en Biais\CONFERENCE TeB\ressources Images conf\visage-forme-objet-quotidien-illusion-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3371954"/>
            <a:ext cx="1785949" cy="1771546"/>
          </a:xfrm>
          <a:prstGeom prst="rect">
            <a:avLst/>
          </a:prstGeom>
          <a:noFill/>
        </p:spPr>
      </p:pic>
      <p:pic>
        <p:nvPicPr>
          <p:cNvPr id="13" name="Picture 5" descr="C:\Users\Thomas\Documents\Création\01 - La TRONCHE en Biais\CONFERENCE TeB\ressources Images conf\vas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3149592"/>
            <a:ext cx="1690627" cy="1993908"/>
          </a:xfrm>
          <a:prstGeom prst="rect">
            <a:avLst/>
          </a:prstGeom>
          <a:noFill/>
        </p:spPr>
      </p:pic>
      <p:pic>
        <p:nvPicPr>
          <p:cNvPr id="8" name="Picture 9" descr="C:\Users\Thomas\Documents\Création\01 - La TRONCHE en Biais\CONFERENCE TeB\ressources Images conf\faces_adorableclock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5918" y="3143254"/>
            <a:ext cx="1420341" cy="1265215"/>
          </a:xfrm>
          <a:prstGeom prst="rect">
            <a:avLst/>
          </a:prstGeom>
          <a:noFill/>
        </p:spPr>
      </p:pic>
      <p:pic>
        <p:nvPicPr>
          <p:cNvPr id="14" name="Picture 4" descr="C:\Users\Thomas\Documents\Création\01 - La TRONCHE en Biais\CONFERENCE TeB\ressources Images conf\peur ombr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29322" y="1071552"/>
            <a:ext cx="2733775" cy="2140033"/>
          </a:xfrm>
          <a:prstGeom prst="rect">
            <a:avLst/>
          </a:prstGeom>
          <a:noFill/>
        </p:spPr>
      </p:pic>
      <p:pic>
        <p:nvPicPr>
          <p:cNvPr id="15" name="Picture 8" descr="C:\Users\Thomas\Documents\Création\01 - La TRONCHE en Biais\CONFERENCE TeB\ressources Images conf\faces_happydrai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86578" y="3143254"/>
            <a:ext cx="1357323" cy="1357322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7000892" y="1071552"/>
            <a:ext cx="1634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Paréidolie</a:t>
            </a:r>
            <a:endParaRPr lang="fr-FR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406" y="140599"/>
            <a:ext cx="60452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Il est champion dans la reconnaissance des formes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70" r="13876"/>
          <a:stretch/>
        </p:blipFill>
        <p:spPr>
          <a:xfrm>
            <a:off x="4785585" y="2689767"/>
            <a:ext cx="1472643" cy="102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811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 descr="C:\Users\Thomas\Pictures\Banque d'images pour blog\1796101_624905267621751_2699222666587500658_o.jpg"/>
          <p:cNvPicPr>
            <a:picLocks noChangeAspect="1" noChangeArrowheads="1"/>
          </p:cNvPicPr>
          <p:nvPr/>
        </p:nvPicPr>
        <p:blipFill>
          <a:blip r:embed="rId2" cstate="print"/>
          <a:srcRect l="12689" t="11054" r="12993" b="27044"/>
          <a:stretch>
            <a:fillRect/>
          </a:stretch>
        </p:blipFill>
        <p:spPr bwMode="auto">
          <a:xfrm>
            <a:off x="5000628" y="642924"/>
            <a:ext cx="2928958" cy="400052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extBox 16"/>
          <p:cNvSpPr txBox="1"/>
          <p:nvPr/>
        </p:nvSpPr>
        <p:spPr>
          <a:xfrm>
            <a:off x="1857356" y="4548860"/>
            <a:ext cx="4725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La reconnaissance des VISAGES</a:t>
            </a:r>
          </a:p>
        </p:txBody>
      </p:sp>
      <p:pic>
        <p:nvPicPr>
          <p:cNvPr id="55298" name="Picture 2" descr="C:\Users\Thomas\Documents\Création\01 - La TRONCHE en Biais\CONFERENCE TeB\ressources Images conf\pareidolie 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42923"/>
            <a:ext cx="3714776" cy="3924059"/>
          </a:xfrm>
          <a:prstGeom prst="rect">
            <a:avLst/>
          </a:prstGeom>
          <a:noFill/>
        </p:spPr>
      </p:pic>
      <p:sp>
        <p:nvSpPr>
          <p:cNvPr id="14" name="TextBox 21"/>
          <p:cNvSpPr txBox="1"/>
          <p:nvPr/>
        </p:nvSpPr>
        <p:spPr>
          <a:xfrm>
            <a:off x="71406" y="140599"/>
            <a:ext cx="48189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Le cerveau excelle en particulier dans…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56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555526"/>
            <a:ext cx="4040058" cy="43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478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extBox 8"/>
          <p:cNvSpPr txBox="1"/>
          <p:nvPr/>
        </p:nvSpPr>
        <p:spPr>
          <a:xfrm>
            <a:off x="71406" y="140599"/>
            <a:ext cx="56557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Le cerveau ‘choisit’ sa représentation du monde</a:t>
            </a:r>
          </a:p>
        </p:txBody>
      </p:sp>
      <p:pic>
        <p:nvPicPr>
          <p:cNvPr id="30722" name="Picture 2" descr="http://www.google.fr/url?source=imglanding&amp;ct=img&amp;q=http://p8.storage.canalblog.com/85/12/355048/17706194.jpg&amp;sa=X&amp;ei=bsBUVeXxCYOQsAGn9YG4BQ&amp;ved=0CAkQ8wc&amp;usg=AFQjCNGUVNJtiCKAFPIi5GBLj2_CY8P-H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775536"/>
            <a:ext cx="2952328" cy="3738415"/>
          </a:xfrm>
          <a:prstGeom prst="rect">
            <a:avLst/>
          </a:prstGeom>
          <a:noFill/>
        </p:spPr>
      </p:pic>
      <p:pic>
        <p:nvPicPr>
          <p:cNvPr id="30724" name="Picture 4" descr="http://www.google.fr/url?source=imglanding&amp;ct=img&amp;q=http://www.brain-mind-magazine.org/issues/v01/n02/BMM-V1-N2-paper1-TwoMinds-image.jpg&amp;sa=X&amp;ei=08BUVZnHE8yqswHIpYGwBA&amp;ved=0CAkQ8wc&amp;usg=AFQjCNHC-dbAYNRmaIfxhNvDb_mjS0CXM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367824"/>
            <a:ext cx="1656184" cy="1656185"/>
          </a:xfrm>
          <a:prstGeom prst="rect">
            <a:avLst/>
          </a:prstGeom>
          <a:noFill/>
        </p:spPr>
      </p:pic>
      <p:cxnSp>
        <p:nvCxnSpPr>
          <p:cNvPr id="11" name="Straight Arrow Connector 10"/>
          <p:cNvCxnSpPr>
            <a:endCxn id="14" idx="2"/>
          </p:cNvCxnSpPr>
          <p:nvPr/>
        </p:nvCxnSpPr>
        <p:spPr>
          <a:xfrm flipV="1">
            <a:off x="6372200" y="2442564"/>
            <a:ext cx="1959022" cy="15013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779912" y="2571750"/>
            <a:ext cx="1800200" cy="13721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63241" y="2111497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Des fruits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87804" y="2073232"/>
            <a:ext cx="108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 visage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  <p:pic>
        <p:nvPicPr>
          <p:cNvPr id="16" name="Picture 1" descr="K:\Images conférence Neocast\000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881" y="1026317"/>
            <a:ext cx="2007565" cy="1113282"/>
          </a:xfrm>
          <a:prstGeom prst="rect">
            <a:avLst/>
          </a:prstGeom>
          <a:noFill/>
        </p:spPr>
      </p:pic>
      <p:pic>
        <p:nvPicPr>
          <p:cNvPr id="17" name="Picture 2" descr="http://dl0.creation.com/articles/p063/c06392/brain-spli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8794" y="2211473"/>
            <a:ext cx="2004652" cy="1732415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71406" y="4623899"/>
            <a:ext cx="5036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ym typeface="Wingdings" panose="05000000000000000000" pitchFamily="2" charset="2"/>
              </a:rPr>
              <a:t> On ne « décide » pas ce qu’on voit ou pas…</a:t>
            </a:r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53368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Arrow Connector 78"/>
          <p:cNvCxnSpPr/>
          <p:nvPr/>
        </p:nvCxnSpPr>
        <p:spPr>
          <a:xfrm rot="5400000">
            <a:off x="4433895" y="4386269"/>
            <a:ext cx="380986" cy="180976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rot="5400000">
            <a:off x="3107521" y="2178843"/>
            <a:ext cx="3571902" cy="1357321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47" idx="2"/>
            <a:endCxn id="34" idx="3"/>
          </p:cNvCxnSpPr>
          <p:nvPr/>
        </p:nvCxnSpPr>
        <p:spPr>
          <a:xfrm rot="5400000">
            <a:off x="4969489" y="3115098"/>
            <a:ext cx="1601284" cy="1824757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rot="16200000" flipH="1">
            <a:off x="857223" y="2786063"/>
            <a:ext cx="2286018" cy="1714515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2357424" y="3786198"/>
            <a:ext cx="933463" cy="862003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endCxn id="34" idx="0"/>
          </p:cNvCxnSpPr>
          <p:nvPr/>
        </p:nvCxnSpPr>
        <p:spPr>
          <a:xfrm rot="16200000" flipH="1">
            <a:off x="1779731" y="2435060"/>
            <a:ext cx="3571900" cy="844883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71406" y="140599"/>
            <a:ext cx="22028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Les biais cognitifs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39938" name="Picture 2" descr="http://fc05.deviantart.net/fs48/f/2009/204/1/2/Brain_FREE_Transparent_PNG_by_AbsurdWordPreferr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786050" y="1428742"/>
            <a:ext cx="2643206" cy="240468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4643438" y="785800"/>
            <a:ext cx="2211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Biais de confirmation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0298" y="3786196"/>
            <a:ext cx="1634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Illusion d’agent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83533" y="1000114"/>
            <a:ext cx="1655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Ancrage mental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97781" y="1285866"/>
            <a:ext cx="1840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Biais d’attribution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57290" y="1857370"/>
            <a:ext cx="1386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Effet de Halo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86380" y="1630914"/>
            <a:ext cx="176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Biais rétrospectif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15008" y="2214560"/>
            <a:ext cx="1933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Aversion à la perte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86314" y="1071552"/>
            <a:ext cx="2112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Biais de disponibilité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14414" y="3500444"/>
            <a:ext cx="1879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Biais téléologique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1504" y="2500312"/>
            <a:ext cx="18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Illusion des séries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118493" y="4643452"/>
            <a:ext cx="173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Sources d’erreur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0" y="3286130"/>
            <a:ext cx="1410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Effet Barnum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643702" y="3929072"/>
            <a:ext cx="2016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(anti-)Conformisme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500826" y="3643320"/>
            <a:ext cx="178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Appel à la nature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85752" y="2786064"/>
            <a:ext cx="1696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Biais d’attention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929190" y="1357304"/>
            <a:ext cx="355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Point aveugle (&amp; </a:t>
            </a:r>
            <a:r>
              <a:rPr lang="fr-FR" dirty="0" err="1" smtClean="0"/>
              <a:t>autocomplaisance</a:t>
            </a:r>
            <a:r>
              <a:rPr lang="fr-FR" dirty="0" smtClean="0"/>
              <a:t>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572132" y="1928808"/>
            <a:ext cx="1567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Conservatisme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71472" y="3786196"/>
            <a:ext cx="1977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Fixité fonctionnelle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500166" y="1559476"/>
            <a:ext cx="191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Biais de familiarité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357950" y="3429006"/>
            <a:ext cx="1980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Illusion de contrôle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704982" y="3143254"/>
            <a:ext cx="3439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Croyance dans la justice du monde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562106" y="2857502"/>
            <a:ext cx="22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Angoisse existentielle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58084" y="3044434"/>
            <a:ext cx="2224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Illusion de corrélation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269285" y="714362"/>
            <a:ext cx="1472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Essentialisme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72198" y="2500312"/>
            <a:ext cx="949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Cadrage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71504" y="2214560"/>
            <a:ext cx="2007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Biais de Perception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rot="16200000" flipV="1">
            <a:off x="3393273" y="1250147"/>
            <a:ext cx="642942" cy="2857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5400000" flipH="1" flipV="1">
            <a:off x="4250529" y="1178709"/>
            <a:ext cx="642942" cy="4286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rot="10800000" flipV="1">
            <a:off x="2571736" y="2285998"/>
            <a:ext cx="857256" cy="142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4572000" y="2428874"/>
            <a:ext cx="1214446" cy="5000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rot="10800000" flipV="1">
            <a:off x="2428860" y="2714626"/>
            <a:ext cx="1071570" cy="8572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18" idx="0"/>
          </p:cNvCxnSpPr>
          <p:nvPr/>
        </p:nvCxnSpPr>
        <p:spPr>
          <a:xfrm rot="5400000">
            <a:off x="3158890" y="2944590"/>
            <a:ext cx="1000130" cy="6830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4714876" y="3571882"/>
            <a:ext cx="1776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Influence sociale</a:t>
            </a:r>
          </a:p>
        </p:txBody>
      </p:sp>
      <p:cxnSp>
        <p:nvCxnSpPr>
          <p:cNvPr id="94" name="Straight Arrow Connector 93"/>
          <p:cNvCxnSpPr/>
          <p:nvPr/>
        </p:nvCxnSpPr>
        <p:spPr>
          <a:xfrm rot="16200000" flipH="1">
            <a:off x="4429124" y="2786064"/>
            <a:ext cx="857256" cy="8572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rot="5400000">
            <a:off x="4679159" y="3964791"/>
            <a:ext cx="785816" cy="714382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3714744" y="4000510"/>
            <a:ext cx="2183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Dissonance cognitive</a:t>
            </a:r>
          </a:p>
        </p:txBody>
      </p:sp>
      <p:cxnSp>
        <p:nvCxnSpPr>
          <p:cNvPr id="109" name="Straight Arrow Connector 108"/>
          <p:cNvCxnSpPr/>
          <p:nvPr/>
        </p:nvCxnSpPr>
        <p:spPr>
          <a:xfrm rot="16200000" flipH="1">
            <a:off x="3867144" y="3367092"/>
            <a:ext cx="1062048" cy="3476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18" idx="2"/>
          </p:cNvCxnSpPr>
          <p:nvPr/>
        </p:nvCxnSpPr>
        <p:spPr>
          <a:xfrm rot="16200000" flipH="1">
            <a:off x="3200678" y="4272262"/>
            <a:ext cx="559364" cy="325895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5" name="TextBox 134"/>
          <p:cNvSpPr txBox="1"/>
          <p:nvPr/>
        </p:nvSpPr>
        <p:spPr>
          <a:xfrm>
            <a:off x="6993603" y="4214824"/>
            <a:ext cx="2150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Effet </a:t>
            </a:r>
            <a:r>
              <a:rPr lang="fr-FR" dirty="0" err="1" smtClean="0"/>
              <a:t>Dunning</a:t>
            </a:r>
            <a:r>
              <a:rPr lang="fr-FR" dirty="0" smtClean="0"/>
              <a:t>-Kruger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285720" y="4071948"/>
            <a:ext cx="2010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Anthropocentrisme</a:t>
            </a:r>
          </a:p>
        </p:txBody>
      </p:sp>
      <p:pic>
        <p:nvPicPr>
          <p:cNvPr id="53" name="Image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573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8" grpId="0"/>
      <p:bldP spid="19" grpId="0"/>
      <p:bldP spid="20" grpId="0"/>
      <p:bldP spid="21" grpId="0"/>
      <p:bldP spid="23" grpId="0"/>
      <p:bldP spid="25" grpId="0"/>
      <p:bldP spid="27" grpId="0"/>
      <p:bldP spid="30" grpId="0"/>
      <p:bldP spid="33" grpId="0"/>
      <p:bldP spid="34" grpId="0"/>
      <p:bldP spid="35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1" grpId="0"/>
      <p:bldP spid="50" grpId="0"/>
      <p:bldP spid="92" grpId="0"/>
      <p:bldP spid="106" grpId="0"/>
      <p:bldP spid="135" grpId="0"/>
      <p:bldP spid="1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4"/>
          <p:cNvSpPr txBox="1"/>
          <p:nvPr/>
        </p:nvSpPr>
        <p:spPr>
          <a:xfrm>
            <a:off x="71406" y="140599"/>
            <a:ext cx="22028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Les biais cognitifs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153545" y="2416732"/>
            <a:ext cx="2412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Les biais s’additionnent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012160" y="4276234"/>
            <a:ext cx="2954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« Pentes de l’esprit humain »</a:t>
            </a:r>
          </a:p>
        </p:txBody>
      </p:sp>
      <p:cxnSp>
        <p:nvCxnSpPr>
          <p:cNvPr id="7" name="Straight Arrow Connector 51"/>
          <p:cNvCxnSpPr/>
          <p:nvPr/>
        </p:nvCxnSpPr>
        <p:spPr>
          <a:xfrm rot="16200000" flipV="1">
            <a:off x="3393273" y="1250147"/>
            <a:ext cx="642942" cy="2857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54"/>
          <p:cNvCxnSpPr/>
          <p:nvPr/>
        </p:nvCxnSpPr>
        <p:spPr>
          <a:xfrm rot="5400000" flipH="1" flipV="1">
            <a:off x="4250529" y="1178709"/>
            <a:ext cx="642942" cy="4286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60"/>
          <p:cNvCxnSpPr/>
          <p:nvPr/>
        </p:nvCxnSpPr>
        <p:spPr>
          <a:xfrm>
            <a:off x="4572000" y="2428874"/>
            <a:ext cx="1214446" cy="5000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63"/>
          <p:cNvCxnSpPr/>
          <p:nvPr/>
        </p:nvCxnSpPr>
        <p:spPr>
          <a:xfrm rot="10800000" flipV="1">
            <a:off x="2428860" y="2714626"/>
            <a:ext cx="1071570" cy="8572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65"/>
          <p:cNvCxnSpPr/>
          <p:nvPr/>
        </p:nvCxnSpPr>
        <p:spPr>
          <a:xfrm rot="5400000">
            <a:off x="3158890" y="2944590"/>
            <a:ext cx="1000130" cy="6830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93"/>
          <p:cNvCxnSpPr/>
          <p:nvPr/>
        </p:nvCxnSpPr>
        <p:spPr>
          <a:xfrm rot="16200000" flipH="1">
            <a:off x="4429124" y="2786064"/>
            <a:ext cx="857256" cy="8572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08"/>
          <p:cNvCxnSpPr/>
          <p:nvPr/>
        </p:nvCxnSpPr>
        <p:spPr>
          <a:xfrm rot="16200000" flipH="1">
            <a:off x="3867144" y="3367092"/>
            <a:ext cx="1062048" cy="3476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51"/>
          <p:cNvCxnSpPr/>
          <p:nvPr/>
        </p:nvCxnSpPr>
        <p:spPr>
          <a:xfrm>
            <a:off x="4010020" y="1866894"/>
            <a:ext cx="388148" cy="5619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54"/>
          <p:cNvCxnSpPr/>
          <p:nvPr/>
        </p:nvCxnSpPr>
        <p:spPr>
          <a:xfrm>
            <a:off x="4510086" y="1866894"/>
            <a:ext cx="667027" cy="557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08"/>
          <p:cNvCxnSpPr>
            <a:stCxn id="5" idx="2"/>
          </p:cNvCxnSpPr>
          <p:nvPr/>
        </p:nvCxnSpPr>
        <p:spPr>
          <a:xfrm>
            <a:off x="7359837" y="2786064"/>
            <a:ext cx="0" cy="14418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942" y="1071551"/>
            <a:ext cx="5717796" cy="321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637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http://i.dailymail.co.uk/i/pix/2012/03/14/article-2114978-122B11E5000005DC-90_468x2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7" y="1071552"/>
            <a:ext cx="5260433" cy="321471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extBox 8"/>
          <p:cNvSpPr txBox="1"/>
          <p:nvPr/>
        </p:nvSpPr>
        <p:spPr>
          <a:xfrm>
            <a:off x="2000232" y="571486"/>
            <a:ext cx="6268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Pourquoi le cerveau voit-il des choses qui n’existent pas ?</a:t>
            </a:r>
          </a:p>
        </p:txBody>
      </p:sp>
      <p:pic>
        <p:nvPicPr>
          <p:cNvPr id="10" name="Picture 1" descr="C:\Users\Thomas\Documents\Création\01 - La TRONCHE en Biais\CONFERENCE TeB\ressources Images conf\Mammal tree (Source New York State Museum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021176"/>
            <a:ext cx="3143272" cy="4122324"/>
          </a:xfrm>
          <a:prstGeom prst="rect">
            <a:avLst/>
          </a:prstGeom>
          <a:noFill/>
        </p:spPr>
      </p:pic>
      <p:sp>
        <p:nvSpPr>
          <p:cNvPr id="12" name="Donut 11"/>
          <p:cNvSpPr/>
          <p:nvPr/>
        </p:nvSpPr>
        <p:spPr>
          <a:xfrm>
            <a:off x="1643042" y="4000510"/>
            <a:ext cx="357190" cy="357190"/>
          </a:xfrm>
          <a:prstGeom prst="donut">
            <a:avLst>
              <a:gd name="adj" fmla="val 1402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1822431" y="2820989"/>
            <a:ext cx="335758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2652289" y="2491198"/>
            <a:ext cx="220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100 millions d’années</a:t>
            </a:r>
          </a:p>
        </p:txBody>
      </p:sp>
      <p:pic>
        <p:nvPicPr>
          <p:cNvPr id="15" name="Picture 1" descr="C:\Users\Thomas\Documents\Création\01 - La TRONCHE en Biais\CONFERENCE TeB\ressources Images conf\Eomaia_NT.jpg"/>
          <p:cNvPicPr>
            <a:picLocks noChangeAspect="1" noChangeArrowheads="1"/>
          </p:cNvPicPr>
          <p:nvPr/>
        </p:nvPicPr>
        <p:blipFill>
          <a:blip r:embed="rId4" cstate="print"/>
          <a:srcRect l="3750" r="4999"/>
          <a:stretch>
            <a:fillRect/>
          </a:stretch>
        </p:blipFill>
        <p:spPr bwMode="auto">
          <a:xfrm>
            <a:off x="285720" y="4417382"/>
            <a:ext cx="1500198" cy="726118"/>
          </a:xfrm>
          <a:prstGeom prst="rect">
            <a:avLst/>
          </a:prstGeom>
          <a:noFill/>
        </p:spPr>
      </p:pic>
      <p:pic>
        <p:nvPicPr>
          <p:cNvPr id="57346" name="Picture 2" descr="http://m.rgbimg.com/cache1rXQaM/users/t/ta/tacluda/600/np3buM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401052"/>
            <a:ext cx="1500198" cy="1742448"/>
          </a:xfrm>
          <a:prstGeom prst="rect">
            <a:avLst/>
          </a:prstGeom>
          <a:noFill/>
        </p:spPr>
      </p:pic>
      <p:sp>
        <p:nvSpPr>
          <p:cNvPr id="16" name="Oval Callout 15"/>
          <p:cNvSpPr/>
          <p:nvPr/>
        </p:nvSpPr>
        <p:spPr>
          <a:xfrm>
            <a:off x="5929322" y="2500312"/>
            <a:ext cx="1500198" cy="1071570"/>
          </a:xfrm>
          <a:prstGeom prst="wedgeEllipseCallout">
            <a:avLst>
              <a:gd name="adj1" fmla="val -64007"/>
              <a:gd name="adj2" fmla="val 69611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accent2">
                    <a:lumMod val="75000"/>
                  </a:schemeClr>
                </a:solidFill>
              </a:rPr>
              <a:t>C’est quoi ce bruit ?</a:t>
            </a:r>
            <a:endParaRPr lang="fr-FR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TextBox 4"/>
          <p:cNvSpPr txBox="1"/>
          <p:nvPr/>
        </p:nvSpPr>
        <p:spPr>
          <a:xfrm>
            <a:off x="71406" y="140599"/>
            <a:ext cx="38699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Les origines de l’illusion d’agent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241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50" decel="100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714480" y="1357304"/>
            <a:ext cx="2857520" cy="3571900"/>
          </a:xfrm>
          <a:prstGeom prst="rect">
            <a:avLst/>
          </a:prstGeom>
          <a:solidFill>
            <a:schemeClr val="accent3">
              <a:lumMod val="50000"/>
              <a:alpha val="4588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4572000" y="1357304"/>
            <a:ext cx="2857520" cy="3571900"/>
          </a:xfrm>
          <a:prstGeom prst="rect">
            <a:avLst/>
          </a:prstGeom>
          <a:solidFill>
            <a:srgbClr val="C00000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>
            <a:off x="1714480" y="2071684"/>
            <a:ext cx="571504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714480" y="3500444"/>
            <a:ext cx="571504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2786050" y="3143254"/>
            <a:ext cx="35719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714480" y="4929204"/>
            <a:ext cx="571504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5644364" y="3143254"/>
            <a:ext cx="3571106" cy="7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588845" y="1500180"/>
            <a:ext cx="871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Danger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70734" y="1500180"/>
            <a:ext cx="1540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Pas de Danger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71604" y="785800"/>
            <a:ext cx="82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Réalité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4282" y="1000114"/>
            <a:ext cx="1198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Perception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14348" y="3857634"/>
            <a:ext cx="871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Danger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2844" y="2571750"/>
            <a:ext cx="1540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Pas de Danger</a:t>
            </a:r>
          </a:p>
        </p:txBody>
      </p:sp>
      <p:cxnSp>
        <p:nvCxnSpPr>
          <p:cNvPr id="31" name="Straight Connector 30"/>
          <p:cNvCxnSpPr/>
          <p:nvPr/>
        </p:nvCxnSpPr>
        <p:spPr>
          <a:xfrm rot="16200000" flipH="1">
            <a:off x="1107257" y="750081"/>
            <a:ext cx="642942" cy="57150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-70676" y="3143254"/>
            <a:ext cx="3571106" cy="7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8131" name="Picture 3" descr="https://siriusknotts.files.wordpress.com/2008/05/dinostarebunne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6705" y="2081941"/>
            <a:ext cx="1739549" cy="1418503"/>
          </a:xfrm>
          <a:prstGeom prst="rect">
            <a:avLst/>
          </a:prstGeom>
          <a:noFill/>
        </p:spPr>
      </p:pic>
      <p:pic>
        <p:nvPicPr>
          <p:cNvPr id="48133" name="Picture 5" descr="http://jtsotojr13.files.wordpress.com/2010/10/flee.jpg"/>
          <p:cNvPicPr>
            <a:picLocks noChangeAspect="1" noChangeArrowheads="1"/>
          </p:cNvPicPr>
          <p:nvPr/>
        </p:nvPicPr>
        <p:blipFill>
          <a:blip r:embed="rId3" cstate="print"/>
          <a:srcRect l="6058" t="4545" r="4280" b="4545"/>
          <a:stretch>
            <a:fillRect/>
          </a:stretch>
        </p:blipFill>
        <p:spPr bwMode="auto">
          <a:xfrm>
            <a:off x="5155410" y="3500444"/>
            <a:ext cx="1762138" cy="1428760"/>
          </a:xfrm>
          <a:prstGeom prst="rect">
            <a:avLst/>
          </a:prstGeom>
          <a:noFill/>
        </p:spPr>
      </p:pic>
      <p:pic>
        <p:nvPicPr>
          <p:cNvPr id="48135" name="Picture 7" descr="http://www.dogster.com/files/shark-week-dogs-5.jpg"/>
          <p:cNvPicPr>
            <a:picLocks noChangeAspect="1" noChangeArrowheads="1"/>
          </p:cNvPicPr>
          <p:nvPr/>
        </p:nvPicPr>
        <p:blipFill>
          <a:blip r:embed="rId4" cstate="print"/>
          <a:srcRect t="11111" b="5556"/>
          <a:stretch>
            <a:fillRect/>
          </a:stretch>
        </p:blipFill>
        <p:spPr bwMode="auto">
          <a:xfrm>
            <a:off x="1979498" y="3517899"/>
            <a:ext cx="2304372" cy="1395424"/>
          </a:xfrm>
          <a:prstGeom prst="rect">
            <a:avLst/>
          </a:prstGeom>
          <a:noFill/>
        </p:spPr>
      </p:pic>
      <p:pic>
        <p:nvPicPr>
          <p:cNvPr id="48137" name="Picture 9" descr="http://www.wallfizz.com/nature/plaine-et-prairie/4987-paquerettes-et-prairie-magnifique-WallFizz.jpg"/>
          <p:cNvPicPr>
            <a:picLocks noChangeAspect="1" noChangeArrowheads="1"/>
          </p:cNvPicPr>
          <p:nvPr/>
        </p:nvPicPr>
        <p:blipFill>
          <a:blip r:embed="rId5" cstate="print"/>
          <a:srcRect l="334" t="24001" r="500" b="10000"/>
          <a:stretch>
            <a:fillRect/>
          </a:stretch>
        </p:blipFill>
        <p:spPr bwMode="auto">
          <a:xfrm>
            <a:off x="1724005" y="2085975"/>
            <a:ext cx="2833688" cy="1414469"/>
          </a:xfrm>
          <a:prstGeom prst="rect">
            <a:avLst/>
          </a:prstGeom>
          <a:noFill/>
        </p:spPr>
      </p:pic>
      <p:sp>
        <p:nvSpPr>
          <p:cNvPr id="48" name="TextBox 47"/>
          <p:cNvSpPr txBox="1"/>
          <p:nvPr/>
        </p:nvSpPr>
        <p:spPr>
          <a:xfrm>
            <a:off x="2428860" y="4500576"/>
            <a:ext cx="1255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Faux positif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429256" y="3071816"/>
            <a:ext cx="1319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n w="18415" cmpd="sng">
                  <a:solidFill>
                    <a:srgbClr val="C00000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Faux négatif</a:t>
            </a:r>
          </a:p>
        </p:txBody>
      </p:sp>
      <p:sp>
        <p:nvSpPr>
          <p:cNvPr id="35" name="Rectangle 34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TextBox 4"/>
          <p:cNvSpPr txBox="1"/>
          <p:nvPr/>
        </p:nvSpPr>
        <p:spPr>
          <a:xfrm>
            <a:off x="71406" y="140599"/>
            <a:ext cx="38699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Les origines de l’illusion d’agent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589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18" grpId="0"/>
      <p:bldP spid="20" grpId="0"/>
      <p:bldP spid="29" grpId="0"/>
      <p:bldP spid="30" grpId="0"/>
      <p:bldP spid="48" grpId="0"/>
      <p:bldP spid="4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714480" y="1357304"/>
            <a:ext cx="2857520" cy="3571900"/>
          </a:xfrm>
          <a:prstGeom prst="rect">
            <a:avLst/>
          </a:prstGeom>
          <a:solidFill>
            <a:schemeClr val="accent3">
              <a:lumMod val="50000"/>
              <a:alpha val="4588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/>
        </p:nvSpPr>
        <p:spPr>
          <a:xfrm>
            <a:off x="1714480" y="3500444"/>
            <a:ext cx="2857520" cy="142876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/>
          <p:cNvSpPr/>
          <p:nvPr/>
        </p:nvSpPr>
        <p:spPr>
          <a:xfrm>
            <a:off x="0" y="3500444"/>
            <a:ext cx="1714448" cy="142876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TextBox 37"/>
          <p:cNvSpPr txBox="1"/>
          <p:nvPr/>
        </p:nvSpPr>
        <p:spPr>
          <a:xfrm>
            <a:off x="726277" y="3871913"/>
            <a:ext cx="871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Danger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572000" y="1357304"/>
            <a:ext cx="2857520" cy="3571900"/>
          </a:xfrm>
          <a:prstGeom prst="rect">
            <a:avLst/>
          </a:prstGeom>
          <a:solidFill>
            <a:srgbClr val="C00000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>
            <a:off x="1714480" y="2071684"/>
            <a:ext cx="571504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714480" y="3500444"/>
            <a:ext cx="571504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2785256" y="3143254"/>
            <a:ext cx="3572694" cy="7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714480" y="4929204"/>
            <a:ext cx="571504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5644364" y="3143254"/>
            <a:ext cx="3571106" cy="7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588845" y="1500180"/>
            <a:ext cx="871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Danger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70734" y="1500180"/>
            <a:ext cx="1540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Pas de Danger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71604" y="785800"/>
            <a:ext cx="82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Réalité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4282" y="1000114"/>
            <a:ext cx="1198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Perception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14348" y="3857634"/>
            <a:ext cx="871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Danger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2844" y="2571750"/>
            <a:ext cx="1540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Pas de Danger</a:t>
            </a:r>
          </a:p>
        </p:txBody>
      </p:sp>
      <p:cxnSp>
        <p:nvCxnSpPr>
          <p:cNvPr id="31" name="Straight Connector 30"/>
          <p:cNvCxnSpPr/>
          <p:nvPr/>
        </p:nvCxnSpPr>
        <p:spPr>
          <a:xfrm rot="16200000" flipH="1">
            <a:off x="1107257" y="750081"/>
            <a:ext cx="642942" cy="57150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-70676" y="3143254"/>
            <a:ext cx="3571106" cy="7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8137" name="Picture 9" descr="http://www.wallfizz.com/nature/plaine-et-prairie/4987-paquerettes-et-prairie-magnifique-WallFizz.jpg"/>
          <p:cNvPicPr>
            <a:picLocks noChangeAspect="1" noChangeArrowheads="1"/>
          </p:cNvPicPr>
          <p:nvPr/>
        </p:nvPicPr>
        <p:blipFill>
          <a:blip r:embed="rId2" cstate="print"/>
          <a:srcRect l="334" t="24001" r="500" b="10000"/>
          <a:stretch>
            <a:fillRect/>
          </a:stretch>
        </p:blipFill>
        <p:spPr bwMode="auto">
          <a:xfrm>
            <a:off x="1724005" y="2085975"/>
            <a:ext cx="2833688" cy="1414469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4572000" y="2071684"/>
            <a:ext cx="2857520" cy="1428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7586" name="Picture 2" descr="http://www.hauntedamericatours.com/paranormal/skull_DEAT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071684"/>
            <a:ext cx="1857388" cy="1393042"/>
          </a:xfrm>
          <a:prstGeom prst="rect">
            <a:avLst/>
          </a:prstGeom>
          <a:noFill/>
        </p:spPr>
      </p:pic>
      <p:sp>
        <p:nvSpPr>
          <p:cNvPr id="49" name="TextBox 48"/>
          <p:cNvSpPr txBox="1"/>
          <p:nvPr/>
        </p:nvSpPr>
        <p:spPr>
          <a:xfrm>
            <a:off x="5643570" y="2143122"/>
            <a:ext cx="769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n w="18415" cmpd="sng">
                  <a:solidFill>
                    <a:srgbClr val="C00000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MORT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15008" y="3643320"/>
            <a:ext cx="655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Fuite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0" y="2071684"/>
            <a:ext cx="7429520" cy="1428760"/>
          </a:xfrm>
          <a:prstGeom prst="rect">
            <a:avLst/>
          </a:prstGeom>
          <a:solidFill>
            <a:srgbClr val="26262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0" y="2071684"/>
            <a:ext cx="7429520" cy="1428760"/>
          </a:xfrm>
          <a:prstGeom prst="rect">
            <a:avLst/>
          </a:prstGeom>
          <a:solidFill>
            <a:srgbClr val="26262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0" y="2071684"/>
            <a:ext cx="7429520" cy="1428760"/>
          </a:xfrm>
          <a:prstGeom prst="rect">
            <a:avLst/>
          </a:prstGeom>
          <a:solidFill>
            <a:srgbClr val="26262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0" y="2071684"/>
            <a:ext cx="7429520" cy="1428760"/>
          </a:xfrm>
          <a:prstGeom prst="rect">
            <a:avLst/>
          </a:prstGeom>
          <a:solidFill>
            <a:srgbClr val="26262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TextBox 40"/>
          <p:cNvSpPr txBox="1"/>
          <p:nvPr/>
        </p:nvSpPr>
        <p:spPr>
          <a:xfrm>
            <a:off x="1714480" y="3643320"/>
            <a:ext cx="2810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Tendance à</a:t>
            </a:r>
          </a:p>
          <a:p>
            <a:pPr algn="ctr"/>
            <a:r>
              <a:rPr lang="fr-FR" b="1" dirty="0" smtClean="0"/>
              <a:t>percevoir ce qui n’est pas là</a:t>
            </a:r>
          </a:p>
        </p:txBody>
      </p:sp>
      <p:pic>
        <p:nvPicPr>
          <p:cNvPr id="42" name="Picture 4" descr="C:\Users\Thomas\Pictures\Banque d'images pour blog\10888136_966126680084100_1406703195_n.jpg"/>
          <p:cNvPicPr>
            <a:picLocks noChangeAspect="1" noChangeArrowheads="1"/>
          </p:cNvPicPr>
          <p:nvPr/>
        </p:nvPicPr>
        <p:blipFill>
          <a:blip r:embed="rId4" cstate="print"/>
          <a:srcRect b="5499"/>
          <a:stretch>
            <a:fillRect/>
          </a:stretch>
        </p:blipFill>
        <p:spPr bwMode="auto">
          <a:xfrm>
            <a:off x="7572396" y="2143122"/>
            <a:ext cx="1285884" cy="1215169"/>
          </a:xfrm>
          <a:prstGeom prst="rect">
            <a:avLst/>
          </a:prstGeom>
          <a:noFill/>
        </p:spPr>
      </p:pic>
      <p:pic>
        <p:nvPicPr>
          <p:cNvPr id="67588" name="Picture 4" descr="http://i0.kym-cdn.com/photos/images/newsfeed/000/185/885/SANDCASTLES.png?1318627593"/>
          <p:cNvPicPr>
            <a:picLocks noChangeAspect="1" noChangeArrowheads="1"/>
          </p:cNvPicPr>
          <p:nvPr/>
        </p:nvPicPr>
        <p:blipFill>
          <a:blip r:embed="rId5" cstate="print"/>
          <a:srcRect r="29578"/>
          <a:stretch>
            <a:fillRect/>
          </a:stretch>
        </p:blipFill>
        <p:spPr bwMode="auto">
          <a:xfrm>
            <a:off x="7572396" y="3643320"/>
            <a:ext cx="1285884" cy="1214446"/>
          </a:xfrm>
          <a:prstGeom prst="rect">
            <a:avLst/>
          </a:prstGeom>
          <a:noFill/>
        </p:spPr>
      </p:pic>
      <p:pic>
        <p:nvPicPr>
          <p:cNvPr id="67590" name="Picture 6" descr="http://i3.kym-cdn.com/photos/images/newsfeed/000/703/846/724.jpg"/>
          <p:cNvPicPr>
            <a:picLocks noChangeAspect="1" noChangeArrowheads="1"/>
          </p:cNvPicPr>
          <p:nvPr/>
        </p:nvPicPr>
        <p:blipFill>
          <a:blip r:embed="rId6" cstate="print"/>
          <a:srcRect l="4601" t="9000" r="3374" b="27999"/>
          <a:stretch>
            <a:fillRect/>
          </a:stretch>
        </p:blipFill>
        <p:spPr bwMode="auto">
          <a:xfrm>
            <a:off x="7786710" y="1142990"/>
            <a:ext cx="884470" cy="928694"/>
          </a:xfrm>
          <a:prstGeom prst="rect">
            <a:avLst/>
          </a:prstGeom>
          <a:noFill/>
        </p:spPr>
      </p:pic>
      <p:pic>
        <p:nvPicPr>
          <p:cNvPr id="67594" name="Picture 10" descr="http://fc02.deviantart.net/fs70/f/2014/172/0/c/run_rincewind_run__by_ewela1130-d7ncpv8.jpg"/>
          <p:cNvPicPr>
            <a:picLocks noChangeAspect="1" noChangeArrowheads="1"/>
          </p:cNvPicPr>
          <p:nvPr/>
        </p:nvPicPr>
        <p:blipFill>
          <a:blip r:embed="rId7" cstate="print"/>
          <a:srcRect b="3483"/>
          <a:stretch>
            <a:fillRect/>
          </a:stretch>
        </p:blipFill>
        <p:spPr bwMode="auto">
          <a:xfrm>
            <a:off x="4581524" y="3516319"/>
            <a:ext cx="2841625" cy="1417631"/>
          </a:xfrm>
          <a:prstGeom prst="rect">
            <a:avLst/>
          </a:prstGeom>
          <a:noFill/>
        </p:spPr>
      </p:pic>
      <p:sp>
        <p:nvSpPr>
          <p:cNvPr id="44" name="TextBox 43"/>
          <p:cNvSpPr txBox="1"/>
          <p:nvPr/>
        </p:nvSpPr>
        <p:spPr>
          <a:xfrm>
            <a:off x="2428860" y="4500576"/>
            <a:ext cx="1255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Faux positif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429256" y="3071816"/>
            <a:ext cx="1319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n w="18415" cmpd="sng">
                  <a:solidFill>
                    <a:srgbClr val="C00000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Faux négatif</a:t>
            </a:r>
          </a:p>
        </p:txBody>
      </p:sp>
      <p:sp>
        <p:nvSpPr>
          <p:cNvPr id="48" name="Rectangle 47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TextBox 4"/>
          <p:cNvSpPr txBox="1"/>
          <p:nvPr/>
        </p:nvSpPr>
        <p:spPr>
          <a:xfrm>
            <a:off x="71406" y="140599"/>
            <a:ext cx="38699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Les origines de l’illusion d’agent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51" name="Imag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221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39" grpId="0" animBg="1"/>
      <p:bldP spid="38" grpId="0"/>
      <p:bldP spid="49" grpId="0"/>
      <p:bldP spid="34" grpId="0" animBg="1"/>
      <p:bldP spid="35" grpId="0" animBg="1"/>
      <p:bldP spid="36" grpId="0" animBg="1"/>
      <p:bldP spid="37" grpId="0" animBg="1"/>
      <p:bldP spid="4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TextBox 4"/>
          <p:cNvSpPr txBox="1"/>
          <p:nvPr/>
        </p:nvSpPr>
        <p:spPr>
          <a:xfrm>
            <a:off x="71406" y="140599"/>
            <a:ext cx="38699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Les origines de l’illusion d’agent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51" name="Image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  <p:sp>
        <p:nvSpPr>
          <p:cNvPr id="40" name="TextBox 11"/>
          <p:cNvSpPr txBox="1"/>
          <p:nvPr/>
        </p:nvSpPr>
        <p:spPr>
          <a:xfrm>
            <a:off x="323528" y="771550"/>
            <a:ext cx="2295821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fr-FR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Conséquence :</a:t>
            </a:r>
          </a:p>
        </p:txBody>
      </p:sp>
      <p:sp>
        <p:nvSpPr>
          <p:cNvPr id="43" name="TextBox 14"/>
          <p:cNvSpPr txBox="1"/>
          <p:nvPr/>
        </p:nvSpPr>
        <p:spPr>
          <a:xfrm>
            <a:off x="2594589" y="843558"/>
            <a:ext cx="4268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L’Humain possède un système de détection d’agent hypersensible.</a:t>
            </a:r>
          </a:p>
          <a:p>
            <a:r>
              <a:rPr lang="fr-FR" dirty="0"/>
              <a:t>(</a:t>
            </a:r>
            <a:r>
              <a:rPr lang="fr-FR" i="1" dirty="0"/>
              <a:t>Hyperactive Agent </a:t>
            </a:r>
            <a:r>
              <a:rPr lang="fr-FR" i="1" dirty="0" err="1"/>
              <a:t>Detection</a:t>
            </a:r>
            <a:r>
              <a:rPr lang="fr-FR" i="1" dirty="0"/>
              <a:t> </a:t>
            </a:r>
            <a:r>
              <a:rPr lang="fr-FR" i="1" dirty="0" err="1" smtClean="0"/>
              <a:t>Device</a:t>
            </a:r>
            <a:r>
              <a:rPr lang="fr-FR" dirty="0" smtClean="0"/>
              <a:t>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2038960"/>
            <a:ext cx="3304696" cy="264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894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6" name="Picture 4" descr="http://www.google.fr/url?source=imglanding&amp;ct=img&amp;q=http://www.participate-autisme.be/fr/images/1__3__1__schema1.jpg&amp;sa=X&amp;ei=cLxUVZqWI4WrsgHS-4GgBA&amp;ved=0CAkQ8wc&amp;usg=AFQjCNGlhoDucfNS_bGgMwE8w-1wHbznO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771550"/>
            <a:ext cx="2943225" cy="420052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23528" y="771550"/>
            <a:ext cx="3221138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fr-FR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La théorie de l’esprit</a:t>
            </a:r>
          </a:p>
        </p:txBody>
      </p:sp>
      <p:pic>
        <p:nvPicPr>
          <p:cNvPr id="13" name="Picture 8" descr="http://www.google.fr/url?source=imglanding&amp;ct=img&amp;q=http://www.viralnovelty.net/wp-content/uploads/2014/07/131.jpg&amp;sa=X&amp;ei=DM1UVb3-NMmZsAHWjYGoBA&amp;ved=0CAkQ8wc4PA&amp;usg=AFQjCNGYzFcaJC0qTpgQH1E8Wt4M7Pn8p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91630"/>
            <a:ext cx="4176464" cy="234855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23528" y="3867894"/>
            <a:ext cx="3849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Nous percevons la vie interne d’autrui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7544" y="4227934"/>
            <a:ext cx="370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Nous « voyons » des entités invisibles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406" y="140599"/>
            <a:ext cx="41024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La détection de l’intentionnalité…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804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323528" y="771550"/>
            <a:ext cx="3221138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fr-FR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La théorie de l’esprit</a:t>
            </a:r>
          </a:p>
        </p:txBody>
      </p:sp>
      <p:pic>
        <p:nvPicPr>
          <p:cNvPr id="13" name="Picture 8" descr="http://www.google.fr/url?source=imglanding&amp;ct=img&amp;q=http://www.viralnovelty.net/wp-content/uploads/2014/07/131.jpg&amp;sa=X&amp;ei=DM1UVb3-NMmZsAHWjYGoBA&amp;ved=0CAkQ8wc4PA&amp;usg=AFQjCNGYzFcaJC0qTpgQH1E8Wt4M7Pn8p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91630"/>
            <a:ext cx="4176464" cy="234855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23528" y="3867894"/>
            <a:ext cx="3849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Nous percevons la vie interne d’autrui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7544" y="4227934"/>
            <a:ext cx="370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Nous « voyons » des entités invisibles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406" y="140599"/>
            <a:ext cx="41024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La détection de l’intentionnalité…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4633" y="967844"/>
            <a:ext cx="3170419" cy="2189395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4912001" y="3408883"/>
            <a:ext cx="390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grands singes distinguent les actes accidentels des actes intentionnels</a:t>
            </a:r>
          </a:p>
        </p:txBody>
      </p:sp>
    </p:spTree>
    <p:extLst>
      <p:ext uri="{BB962C8B-B14F-4D97-AF65-F5344CB8AC3E}">
        <p14:creationId xmlns:p14="http://schemas.microsoft.com/office/powerpoint/2010/main" xmlns="" val="129440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èche gauche 5"/>
          <p:cNvSpPr/>
          <p:nvPr/>
        </p:nvSpPr>
        <p:spPr>
          <a:xfrm>
            <a:off x="4288948" y="3955540"/>
            <a:ext cx="2971550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323528" y="771550"/>
            <a:ext cx="3221138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fr-FR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La théorie de l’esprit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7184" y="1759763"/>
            <a:ext cx="6449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Nous avons du mal à concevoir l’</a:t>
            </a:r>
            <a:r>
              <a:rPr lang="fr-FR" i="1" dirty="0" smtClean="0"/>
              <a:t>extinction psychologique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 Nous n’imaginons pas la mort de la partie immatérielle d’autrui.</a:t>
            </a:r>
            <a:endParaRPr lang="fr-FR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71406" y="140599"/>
            <a:ext cx="41024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La détection de l’intentionnalité…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4837648" y="2932641"/>
            <a:ext cx="3262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C’est certainement la cause de</a:t>
            </a:r>
          </a:p>
          <a:p>
            <a:r>
              <a:rPr lang="fr-FR" dirty="0" smtClean="0"/>
              <a:t> l’</a:t>
            </a:r>
            <a:r>
              <a:rPr lang="fr-FR" b="1" dirty="0" smtClean="0"/>
              <a:t>intuition dualiste</a:t>
            </a:r>
            <a:r>
              <a:rPr lang="fr-FR" dirty="0" smtClean="0"/>
              <a:t>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6706" y="3255807"/>
            <a:ext cx="2040250" cy="1709730"/>
          </a:xfrm>
          <a:prstGeom prst="rect">
            <a:avLst/>
          </a:prstGeom>
        </p:spPr>
      </p:pic>
      <p:sp>
        <p:nvSpPr>
          <p:cNvPr id="20" name="TextBox 13"/>
          <p:cNvSpPr txBox="1"/>
          <p:nvPr/>
        </p:nvSpPr>
        <p:spPr>
          <a:xfrm>
            <a:off x="3779912" y="863883"/>
            <a:ext cx="3849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Nous percevons la vie interne d’autrui</a:t>
            </a:r>
          </a:p>
        </p:txBody>
      </p:sp>
      <p:sp>
        <p:nvSpPr>
          <p:cNvPr id="21" name="TextBox 14"/>
          <p:cNvSpPr txBox="1"/>
          <p:nvPr/>
        </p:nvSpPr>
        <p:spPr>
          <a:xfrm>
            <a:off x="3923928" y="1223923"/>
            <a:ext cx="370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Nous « voyons » des entités invisibles</a:t>
            </a:r>
          </a:p>
        </p:txBody>
      </p:sp>
      <p:sp>
        <p:nvSpPr>
          <p:cNvPr id="22" name="TextBox 14"/>
          <p:cNvSpPr txBox="1"/>
          <p:nvPr/>
        </p:nvSpPr>
        <p:spPr>
          <a:xfrm>
            <a:off x="71406" y="3928360"/>
            <a:ext cx="4356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L’immatériel est prééminent sur le matériel</a:t>
            </a:r>
          </a:p>
        </p:txBody>
      </p:sp>
      <p:sp>
        <p:nvSpPr>
          <p:cNvPr id="23" name="TextBox 14"/>
          <p:cNvSpPr txBox="1"/>
          <p:nvPr/>
        </p:nvSpPr>
        <p:spPr>
          <a:xfrm>
            <a:off x="71406" y="4371950"/>
            <a:ext cx="4356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L’esprit domine la matière</a:t>
            </a:r>
          </a:p>
          <a:p>
            <a:pPr algn="ctr"/>
            <a:r>
              <a:rPr lang="fr-FR" dirty="0" smtClean="0"/>
              <a:t>L’invisible domine le visible</a:t>
            </a:r>
          </a:p>
        </p:txBody>
      </p:sp>
    </p:spTree>
    <p:extLst>
      <p:ext uri="{BB962C8B-B14F-4D97-AF65-F5344CB8AC3E}">
        <p14:creationId xmlns:p14="http://schemas.microsoft.com/office/powerpoint/2010/main" xmlns="" val="327808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  <p:bldP spid="19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71406" y="140599"/>
            <a:ext cx="2763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L’</a:t>
            </a:r>
            <a:r>
              <a:rPr lang="fr-FR" sz="2200" b="1" dirty="0" err="1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Anti-évolutionnisme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830" y="615942"/>
            <a:ext cx="3233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« L’évolutionnisme » n’existe pas</a:t>
            </a:r>
            <a:endParaRPr lang="fr-FR" dirty="0"/>
          </a:p>
        </p:txBody>
      </p:sp>
      <p:sp>
        <p:nvSpPr>
          <p:cNvPr id="25" name="TextBox 24"/>
          <p:cNvSpPr txBox="1"/>
          <p:nvPr/>
        </p:nvSpPr>
        <p:spPr>
          <a:xfrm>
            <a:off x="360831" y="1238718"/>
            <a:ext cx="3419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 pitchFamily="2" charset="2"/>
              </a:rPr>
              <a:t> Sciences évolutionnaires.</a:t>
            </a:r>
            <a:endParaRPr lang="fr-FR" dirty="0" smtClean="0"/>
          </a:p>
        </p:txBody>
      </p:sp>
      <p:sp>
        <p:nvSpPr>
          <p:cNvPr id="33" name="TextBox 24"/>
          <p:cNvSpPr txBox="1"/>
          <p:nvPr/>
        </p:nvSpPr>
        <p:spPr>
          <a:xfrm>
            <a:off x="2627784" y="1701900"/>
            <a:ext cx="6388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 pitchFamily="2" charset="2"/>
              </a:rPr>
              <a:t>La </a:t>
            </a:r>
            <a:r>
              <a:rPr lang="fr-FR" b="1" dirty="0" smtClean="0">
                <a:sym typeface="Wingdings" pitchFamily="2" charset="2"/>
              </a:rPr>
              <a:t>théorie</a:t>
            </a:r>
            <a:r>
              <a:rPr lang="fr-FR" dirty="0" smtClean="0">
                <a:sym typeface="Wingdings" pitchFamily="2" charset="2"/>
              </a:rPr>
              <a:t> de l’évolution est la construction intellectuelle la plus solide des sciences du vivant.</a:t>
            </a:r>
            <a:endParaRPr lang="fr-FR" dirty="0" smtClean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043" y="1653636"/>
            <a:ext cx="2175640" cy="2286266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2442081"/>
            <a:ext cx="3789484" cy="2527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extBox 14"/>
          <p:cNvSpPr txBox="1"/>
          <p:nvPr/>
        </p:nvSpPr>
        <p:spPr>
          <a:xfrm>
            <a:off x="71406" y="140599"/>
            <a:ext cx="41024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La détection de l’intentionnalité…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3528" y="771550"/>
            <a:ext cx="3221138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fr-FR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La théorie de l’esprit</a:t>
            </a:r>
          </a:p>
        </p:txBody>
      </p:sp>
      <p:pic>
        <p:nvPicPr>
          <p:cNvPr id="17" name="Picture 8" descr="http://www.google.fr/url?source=imglanding&amp;ct=img&amp;q=http://www.viralnovelty.net/wp-content/uploads/2014/07/131.jpg&amp;sa=X&amp;ei=DM1UVb3-NMmZsAHWjYGoBA&amp;ved=0CAkQ8wc4PA&amp;usg=AFQjCNGYzFcaJC0qTpgQH1E8Wt4M7Pn8p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91630"/>
            <a:ext cx="4176464" cy="2348554"/>
          </a:xfrm>
          <a:prstGeom prst="rect">
            <a:avLst/>
          </a:prstGeom>
          <a:noFill/>
        </p:spPr>
      </p:pic>
      <p:pic>
        <p:nvPicPr>
          <p:cNvPr id="3082" name="Picture 10" descr="C:\Users\Thomas\Documents\Création\01 - La TRONCHE en Biais\Tronche - Pastilles - Ressources\3 Dieu existe-t-il\foudre.jpg"/>
          <p:cNvPicPr>
            <a:picLocks noChangeAspect="1" noChangeArrowheads="1"/>
          </p:cNvPicPr>
          <p:nvPr/>
        </p:nvPicPr>
        <p:blipFill>
          <a:blip r:embed="rId3" cstate="print"/>
          <a:srcRect l="31548" r="11091"/>
          <a:stretch>
            <a:fillRect/>
          </a:stretch>
        </p:blipFill>
        <p:spPr bwMode="auto">
          <a:xfrm>
            <a:off x="4572000" y="1059582"/>
            <a:ext cx="1440160" cy="1569369"/>
          </a:xfrm>
          <a:prstGeom prst="rect">
            <a:avLst/>
          </a:prstGeom>
          <a:noFill/>
        </p:spPr>
      </p:pic>
      <p:pic>
        <p:nvPicPr>
          <p:cNvPr id="3084" name="Picture 12" descr="http://www.google.fr/url?source=imglanding&amp;ct=img&amp;q=http://www.natsehestahe.com/Tornades_files/tornade.jpg&amp;sa=X&amp;ei=MSBVVZnVMcaxsAGo-YGoDQ&amp;ved=0CAkQ8wc4GA&amp;usg=AFQjCNHUFZl-tmWFuz3bglmXwc7j8-uSJ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059582"/>
            <a:ext cx="1056117" cy="1584176"/>
          </a:xfrm>
          <a:prstGeom prst="rect">
            <a:avLst/>
          </a:prstGeom>
          <a:noFill/>
        </p:spPr>
      </p:pic>
      <p:pic>
        <p:nvPicPr>
          <p:cNvPr id="3086" name="Picture 14" descr="http://www.google.fr/url?source=imglanding&amp;ct=img&amp;q=http://fc09.deviantart.net/fs70/i/2012/245/e/2/high_altitude_eclipse_by_nethskie-d2xq0ww.jpg&amp;sa=X&amp;ei=dSBVVZ23NIGUsgH_jICYCQ&amp;ved=0CAkQ8wc&amp;usg=AFQjCNHN9foHUrdBdazsRzf841AAQx1gDw"/>
          <p:cNvPicPr>
            <a:picLocks noChangeAspect="1" noChangeArrowheads="1"/>
          </p:cNvPicPr>
          <p:nvPr/>
        </p:nvPicPr>
        <p:blipFill>
          <a:blip r:embed="rId5" cstate="print"/>
          <a:srcRect l="14588" r="19045"/>
          <a:stretch>
            <a:fillRect/>
          </a:stretch>
        </p:blipFill>
        <p:spPr bwMode="auto">
          <a:xfrm>
            <a:off x="4572000" y="2715766"/>
            <a:ext cx="1872208" cy="1584176"/>
          </a:xfrm>
          <a:prstGeom prst="rect">
            <a:avLst/>
          </a:prstGeom>
          <a:noFill/>
        </p:spPr>
      </p:pic>
      <p:pic>
        <p:nvPicPr>
          <p:cNvPr id="3088" name="Picture 16" descr="http://www.google.fr/url?source=imglanding&amp;ct=img&amp;q=https://adampaquettemtg.files.wordpress.com/2013/09/eruption_1-copy.jpg&amp;sa=X&amp;ei=AClVVbmUH8WKsAGYl4CYCQ&amp;ved=0CAkQ8wc4Lw&amp;usg=AFQjCNEeVGd4L1WLsKGtRJHR1Qna2ZGTC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2715766"/>
            <a:ext cx="2170287" cy="1584176"/>
          </a:xfrm>
          <a:prstGeom prst="rect">
            <a:avLst/>
          </a:prstGeom>
          <a:noFill/>
        </p:spPr>
      </p:pic>
      <p:pic>
        <p:nvPicPr>
          <p:cNvPr id="3090" name="Picture 18" descr="http://www.google.fr/url?source=imglanding&amp;ct=img&amp;q=http://i.ytimg.com/vi/xgHsVDiB-CE/maxresdefault.jpg&amp;sa=X&amp;ei=mSlVVcXNC4ahsAHLhoDYAQ&amp;ved=0CAkQ8wc&amp;usg=AFQjCNFmPHELRPDWNeJxfIkCJ51YczTHGg"/>
          <p:cNvPicPr>
            <a:picLocks noChangeAspect="1" noChangeArrowheads="1"/>
          </p:cNvPicPr>
          <p:nvPr/>
        </p:nvPicPr>
        <p:blipFill>
          <a:blip r:embed="rId7" cstate="print"/>
          <a:srcRect l="27187" r="13356"/>
          <a:stretch>
            <a:fillRect/>
          </a:stretch>
        </p:blipFill>
        <p:spPr bwMode="auto">
          <a:xfrm>
            <a:off x="7236296" y="1059582"/>
            <a:ext cx="1440160" cy="1584176"/>
          </a:xfrm>
          <a:prstGeom prst="rect">
            <a:avLst/>
          </a:prstGeom>
          <a:noFill/>
        </p:spPr>
      </p:pic>
      <p:pic>
        <p:nvPicPr>
          <p:cNvPr id="25" name="Picture 9" descr="C:\Users\Thomas\Documents\Création\01 - La TRONCHE en Biais\Tronche - Pastilles - Ressources\3 Dieu existe-t-il\139562684853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1491630"/>
            <a:ext cx="4248472" cy="2389766"/>
          </a:xfrm>
          <a:prstGeom prst="rect">
            <a:avLst/>
          </a:prstGeom>
          <a:noFill/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218619" y="4604502"/>
            <a:ext cx="5663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Nous avons anthropomorphisés les phénomènes naturels</a:t>
            </a:r>
          </a:p>
        </p:txBody>
      </p:sp>
    </p:spTree>
    <p:extLst>
      <p:ext uri="{BB962C8B-B14F-4D97-AF65-F5344CB8AC3E}">
        <p14:creationId xmlns:p14="http://schemas.microsoft.com/office/powerpoint/2010/main" xmlns="" val="125580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5"/>
          <p:cNvSpPr txBox="1"/>
          <p:nvPr/>
        </p:nvSpPr>
        <p:spPr>
          <a:xfrm>
            <a:off x="71406" y="140599"/>
            <a:ext cx="42450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Une certaine vision de la causalité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  <p:sp>
        <p:nvSpPr>
          <p:cNvPr id="5" name="TextBox 13"/>
          <p:cNvSpPr txBox="1"/>
          <p:nvPr/>
        </p:nvSpPr>
        <p:spPr>
          <a:xfrm>
            <a:off x="467477" y="1059582"/>
            <a:ext cx="707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Les phénomènes « importants » doivent avoir des causes « importantes »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0581" y="2859782"/>
            <a:ext cx="2851795" cy="205329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907704" y="1507437"/>
            <a:ext cx="1122131" cy="987574"/>
          </a:xfrm>
          <a:prstGeom prst="rect">
            <a:avLst/>
          </a:prstGeom>
        </p:spPr>
      </p:pic>
      <p:sp>
        <p:nvSpPr>
          <p:cNvPr id="8" name="Flèche gauche 7"/>
          <p:cNvSpPr/>
          <p:nvPr/>
        </p:nvSpPr>
        <p:spPr>
          <a:xfrm rot="10800000">
            <a:off x="3099433" y="1971332"/>
            <a:ext cx="2971550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2656" y="1105769"/>
            <a:ext cx="2648288" cy="229685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1951" y="2561279"/>
            <a:ext cx="4619625" cy="34671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3538" y="3567500"/>
            <a:ext cx="1093335" cy="114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191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5"/>
          <p:cNvSpPr txBox="1"/>
          <p:nvPr/>
        </p:nvSpPr>
        <p:spPr>
          <a:xfrm>
            <a:off x="71406" y="140599"/>
            <a:ext cx="42450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Une certaine vision de la causalité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  <p:sp>
        <p:nvSpPr>
          <p:cNvPr id="5" name="TextBox 13"/>
          <p:cNvSpPr txBox="1"/>
          <p:nvPr/>
        </p:nvSpPr>
        <p:spPr>
          <a:xfrm>
            <a:off x="1115616" y="3922644"/>
            <a:ext cx="6859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spc="150" dirty="0">
                <a:ln w="11430"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8F8F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On infère que la nature a une cause absolument incommensurable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2656" y="1105769"/>
            <a:ext cx="2648288" cy="2296856"/>
          </a:xfrm>
          <a:prstGeom prst="rect">
            <a:avLst/>
          </a:prstGeom>
        </p:spPr>
      </p:pic>
      <p:cxnSp>
        <p:nvCxnSpPr>
          <p:cNvPr id="13" name="Connecteur droit avec flèche 12"/>
          <p:cNvCxnSpPr/>
          <p:nvPr/>
        </p:nvCxnSpPr>
        <p:spPr>
          <a:xfrm flipH="1" flipV="1">
            <a:off x="3347864" y="3003798"/>
            <a:ext cx="1296144" cy="1080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726948" y="2382758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Surtout quand on la qualifie de </a:t>
            </a:r>
            <a:r>
              <a:rPr lang="fr-FR" u="sng" dirty="0" smtClean="0"/>
              <a:t>parfaite</a:t>
            </a:r>
            <a:r>
              <a:rPr lang="fr-FR" dirty="0" smtClean="0"/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xmlns="" val="193727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5"/>
          <p:cNvSpPr txBox="1"/>
          <p:nvPr/>
        </p:nvSpPr>
        <p:spPr>
          <a:xfrm>
            <a:off x="71406" y="140599"/>
            <a:ext cx="5144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Angoisse existentielle vs Vision du monde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  <p:sp>
        <p:nvSpPr>
          <p:cNvPr id="5" name="TextBox 11"/>
          <p:cNvSpPr txBox="1"/>
          <p:nvPr/>
        </p:nvSpPr>
        <p:spPr>
          <a:xfrm>
            <a:off x="6246524" y="2399755"/>
            <a:ext cx="2337499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fr-FR" sz="2400" b="1" spc="150" dirty="0" smtClean="0">
                <a:ln w="1143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Besoin de sens</a:t>
            </a:r>
          </a:p>
        </p:txBody>
      </p:sp>
      <p:sp>
        <p:nvSpPr>
          <p:cNvPr id="7" name="TextBox 11"/>
          <p:cNvSpPr txBox="1"/>
          <p:nvPr/>
        </p:nvSpPr>
        <p:spPr>
          <a:xfrm>
            <a:off x="5960451" y="2861420"/>
            <a:ext cx="290964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fr-FR" sz="2400" b="1" spc="150" dirty="0">
                <a:ln w="1143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Besoin de contrôle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4644008" y="3092252"/>
            <a:ext cx="1008112" cy="97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3038412" y="2999919"/>
            <a:ext cx="2023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À défaut </a:t>
            </a:r>
          </a:p>
          <a:p>
            <a:pPr algn="ctr"/>
            <a:r>
              <a:rPr lang="fr-FR" i="1" dirty="0" smtClean="0"/>
              <a:t>illusion</a:t>
            </a:r>
            <a:r>
              <a:rPr lang="fr-FR" dirty="0" smtClean="0"/>
              <a:t> de contrôle.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905430" y="1081759"/>
            <a:ext cx="6185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On sait que l’</a:t>
            </a:r>
            <a:r>
              <a:rPr lang="fr-FR" b="1" i="1" dirty="0" smtClean="0"/>
              <a:t>angoisse existentielle</a:t>
            </a:r>
            <a:r>
              <a:rPr lang="fr-FR" dirty="0" smtClean="0"/>
              <a:t> renforce la </a:t>
            </a:r>
            <a:r>
              <a:rPr lang="fr-FR" u="sng" dirty="0" smtClean="0"/>
              <a:t>vision du monde</a:t>
            </a:r>
            <a:r>
              <a:rPr lang="fr-FR" dirty="0" smtClean="0"/>
              <a:t>.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7164288" y="1563638"/>
            <a:ext cx="0" cy="7251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1" name="Imag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5507" y="3635372"/>
            <a:ext cx="1868850" cy="1217867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2373" y="2630587"/>
            <a:ext cx="3518078" cy="2512913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2236130" y="2288748"/>
            <a:ext cx="3930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Mise en danger de la vision du monde…</a:t>
            </a:r>
          </a:p>
        </p:txBody>
      </p:sp>
      <p:cxnSp>
        <p:nvCxnSpPr>
          <p:cNvPr id="24" name="Connecteur droit avec flèche 23"/>
          <p:cNvCxnSpPr/>
          <p:nvPr/>
        </p:nvCxnSpPr>
        <p:spPr>
          <a:xfrm flipV="1">
            <a:off x="3959932" y="1451092"/>
            <a:ext cx="0" cy="8472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7" name="Imag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1755" y="3526425"/>
            <a:ext cx="1723787" cy="1292840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5412575" y="1589590"/>
            <a:ext cx="1392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Biais de </a:t>
            </a:r>
          </a:p>
          <a:p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confirmation</a:t>
            </a:r>
          </a:p>
        </p:txBody>
      </p:sp>
      <p:sp>
        <p:nvSpPr>
          <p:cNvPr id="6" name="Flèche en arc 5"/>
          <p:cNvSpPr/>
          <p:nvPr/>
        </p:nvSpPr>
        <p:spPr>
          <a:xfrm rot="19364535">
            <a:off x="4680012" y="1465270"/>
            <a:ext cx="936104" cy="9485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322685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244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  <p:bldP spid="23" grpId="0"/>
      <p:bldP spid="35" grpId="0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5"/>
          <p:cNvSpPr txBox="1"/>
          <p:nvPr/>
        </p:nvSpPr>
        <p:spPr>
          <a:xfrm>
            <a:off x="71406" y="140599"/>
            <a:ext cx="10679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Résumé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66363" y="1769054"/>
            <a:ext cx="3869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Dualisme : l’invisible domine le visible.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66363" y="915566"/>
            <a:ext cx="447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Une entité décide de l’agencement du monde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66363" y="1342310"/>
            <a:ext cx="4308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Cette Entité est invisible, cachée, irréfutable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66363" y="2571750"/>
            <a:ext cx="761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but de l’entité qui agence du monde est centré autour de l’Humain (anti-</a:t>
            </a:r>
            <a:r>
              <a:rPr lang="fr-FR" dirty="0" err="1" smtClean="0"/>
              <a:t>évo</a:t>
            </a:r>
            <a:r>
              <a:rPr lang="fr-FR" dirty="0" smtClean="0"/>
              <a:t>)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66363" y="3049286"/>
            <a:ext cx="8094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Tout phénomène extraordinaire/incompréhensible à première vue est attribué à une intervention secrète de l’entité </a:t>
            </a:r>
            <a:r>
              <a:rPr lang="fr-FR" sz="1400" b="1" dirty="0" smtClean="0">
                <a:solidFill>
                  <a:srgbClr val="7C6330"/>
                </a:solidFill>
              </a:rPr>
              <a:t>(un phénomène important a une cause importante)</a:t>
            </a:r>
            <a:endParaRPr lang="fr-FR" b="1" dirty="0" smtClean="0">
              <a:solidFill>
                <a:srgbClr val="7C633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66363" y="3753029"/>
            <a:ext cx="6786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Les coïncidences sont les signes de l’action de l’Entité (rejet du hasard)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66363" y="2274426"/>
            <a:ext cx="4254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L’humain (l‘</a:t>
            </a:r>
            <a:r>
              <a:rPr lang="fr-FR" dirty="0" err="1" smtClean="0"/>
              <a:t>anti-évolutionniste</a:t>
            </a:r>
            <a:r>
              <a:rPr lang="fr-FR" dirty="0" smtClean="0"/>
              <a:t>)  est spécial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7469" y="1009317"/>
            <a:ext cx="1490471" cy="1490471"/>
          </a:xfrm>
          <a:prstGeom prst="rect">
            <a:avLst/>
          </a:prstGeom>
        </p:spPr>
      </p:pic>
      <p:pic>
        <p:nvPicPr>
          <p:cNvPr id="21" name="Picture 2" descr="http://m.rgbimg.com/cache1rXQaM/users/t/ta/tacluda/600/np3buM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357" y="872602"/>
            <a:ext cx="366456" cy="425631"/>
          </a:xfrm>
          <a:prstGeom prst="rect">
            <a:avLst/>
          </a:prstGeom>
          <a:noFill/>
        </p:spPr>
      </p:pic>
      <p:pic>
        <p:nvPicPr>
          <p:cNvPr id="22" name="Picture 8" descr="http://www.google.fr/url?source=imglanding&amp;ct=img&amp;q=http://www.viralnovelty.net/wp-content/uploads/2014/07/131.jpg&amp;sa=X&amp;ei=DM1UVb3-NMmZsAHWjYGoBA&amp;ved=0CAkQ8wc4PA&amp;usg=AFQjCNGYzFcaJC0qTpgQH1E8Wt4M7Pn8p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0183" y="1393402"/>
            <a:ext cx="530805" cy="298488"/>
          </a:xfrm>
          <a:prstGeom prst="rect">
            <a:avLst/>
          </a:prstGeom>
          <a:noFill/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790" y="1748242"/>
            <a:ext cx="449591" cy="376758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93" t="6191" r="50823" b="5901"/>
          <a:stretch/>
        </p:blipFill>
        <p:spPr>
          <a:xfrm>
            <a:off x="303047" y="2355726"/>
            <a:ext cx="445077" cy="485539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924" y="3147813"/>
            <a:ext cx="629323" cy="545811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766363" y="4083918"/>
            <a:ext cx="5535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Vision du monde qui apporte une impression de contrôle</a:t>
            </a: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788" y="3865024"/>
            <a:ext cx="555594" cy="41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261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5" grpId="0"/>
      <p:bldP spid="16" grpId="0"/>
      <p:bldP spid="17" grpId="0"/>
      <p:bldP spid="18" grpId="0"/>
      <p:bldP spid="2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5"/>
          <p:cNvSpPr txBox="1"/>
          <p:nvPr/>
        </p:nvSpPr>
        <p:spPr>
          <a:xfrm>
            <a:off x="71406" y="140599"/>
            <a:ext cx="10679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Résumé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66363" y="1769054"/>
            <a:ext cx="3869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Dualisme : l’invisible domine le visible.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66363" y="915566"/>
            <a:ext cx="447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Une entité décide de l’agencement du monde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66363" y="1342310"/>
            <a:ext cx="4308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Cette Entité est invisible, cachée, irréfutable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66363" y="2571750"/>
            <a:ext cx="761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but de l’entité qui agence du monde est centré autour de l’Humain (anti-</a:t>
            </a:r>
            <a:r>
              <a:rPr lang="fr-FR" dirty="0" err="1" smtClean="0"/>
              <a:t>évo</a:t>
            </a:r>
            <a:r>
              <a:rPr lang="fr-FR" dirty="0" smtClean="0"/>
              <a:t>)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66363" y="3049286"/>
            <a:ext cx="8094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Tout phénomène extraordinaire/incompréhensible à première vue est attribué à une intervention secrète de l’entité </a:t>
            </a:r>
            <a:r>
              <a:rPr lang="fr-FR" sz="1400" b="1" dirty="0" smtClean="0">
                <a:solidFill>
                  <a:srgbClr val="7C6330"/>
                </a:solidFill>
              </a:rPr>
              <a:t>(un phénomène important a une cause importante)</a:t>
            </a:r>
            <a:endParaRPr lang="fr-FR" b="1" dirty="0" smtClean="0">
              <a:solidFill>
                <a:srgbClr val="7C633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66363" y="3753029"/>
            <a:ext cx="6786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Les coïncidences sont les signes de l’action de l’Entité (rejet du hasard)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66363" y="2274426"/>
            <a:ext cx="4254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L’humain (l‘</a:t>
            </a:r>
            <a:r>
              <a:rPr lang="fr-FR" dirty="0" err="1" smtClean="0"/>
              <a:t>anti-évolutionniste</a:t>
            </a:r>
            <a:r>
              <a:rPr lang="fr-FR" dirty="0" smtClean="0"/>
              <a:t>)  est spécial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883740"/>
            <a:ext cx="2323969" cy="1689786"/>
          </a:xfrm>
          <a:prstGeom prst="rect">
            <a:avLst/>
          </a:prstGeom>
        </p:spPr>
      </p:pic>
      <p:pic>
        <p:nvPicPr>
          <p:cNvPr id="21" name="Picture 2" descr="http://m.rgbimg.com/cache1rXQaM/users/t/ta/tacluda/600/np3buM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357" y="872602"/>
            <a:ext cx="366456" cy="425631"/>
          </a:xfrm>
          <a:prstGeom prst="rect">
            <a:avLst/>
          </a:prstGeom>
          <a:noFill/>
        </p:spPr>
      </p:pic>
      <p:pic>
        <p:nvPicPr>
          <p:cNvPr id="22" name="Picture 8" descr="http://www.google.fr/url?source=imglanding&amp;ct=img&amp;q=http://www.viralnovelty.net/wp-content/uploads/2014/07/131.jpg&amp;sa=X&amp;ei=DM1UVb3-NMmZsAHWjYGoBA&amp;ved=0CAkQ8wc4PA&amp;usg=AFQjCNGYzFcaJC0qTpgQH1E8Wt4M7Pn8p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0183" y="1393402"/>
            <a:ext cx="530805" cy="298488"/>
          </a:xfrm>
          <a:prstGeom prst="rect">
            <a:avLst/>
          </a:prstGeom>
          <a:noFill/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790" y="1748242"/>
            <a:ext cx="449591" cy="376758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93" t="6191" r="50823" b="5901"/>
          <a:stretch/>
        </p:blipFill>
        <p:spPr>
          <a:xfrm>
            <a:off x="303047" y="2355726"/>
            <a:ext cx="445077" cy="485539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924" y="3147813"/>
            <a:ext cx="629323" cy="545811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766363" y="4083918"/>
            <a:ext cx="5535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Vision du monde qui apporte une impression de contrôle</a:t>
            </a: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788" y="3865024"/>
            <a:ext cx="555594" cy="41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395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71406" y="140599"/>
            <a:ext cx="52982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err="1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Anti-évolutionnisme</a:t>
            </a:r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 &amp; </a:t>
            </a:r>
            <a:r>
              <a:rPr lang="fr-FR" sz="2200" b="1" dirty="0" err="1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Conspirationnisme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1491630"/>
            <a:ext cx="291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 pitchFamily="2" charset="2"/>
              </a:rPr>
              <a:t>Créa. Terre Jeune</a:t>
            </a:r>
            <a:endParaRPr lang="fr-FR" dirty="0" smtClean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  <p:sp>
        <p:nvSpPr>
          <p:cNvPr id="10" name="TextBox 24"/>
          <p:cNvSpPr txBox="1"/>
          <p:nvPr/>
        </p:nvSpPr>
        <p:spPr>
          <a:xfrm>
            <a:off x="0" y="2214913"/>
            <a:ext cx="291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 pitchFamily="2" charset="2"/>
              </a:rPr>
              <a:t>Créa. Terre Vieille</a:t>
            </a:r>
            <a:endParaRPr lang="fr-FR" dirty="0" smtClean="0"/>
          </a:p>
        </p:txBody>
      </p:sp>
      <p:sp>
        <p:nvSpPr>
          <p:cNvPr id="28" name="TextBox 24"/>
          <p:cNvSpPr txBox="1"/>
          <p:nvPr/>
        </p:nvSpPr>
        <p:spPr>
          <a:xfrm>
            <a:off x="0" y="2938196"/>
            <a:ext cx="291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 pitchFamily="2" charset="2"/>
              </a:rPr>
              <a:t>Créa. Déiste</a:t>
            </a:r>
            <a:endParaRPr lang="fr-FR" dirty="0" smtClean="0"/>
          </a:p>
        </p:txBody>
      </p:sp>
      <p:sp>
        <p:nvSpPr>
          <p:cNvPr id="52" name="TextBox 24"/>
          <p:cNvSpPr txBox="1"/>
          <p:nvPr/>
        </p:nvSpPr>
        <p:spPr>
          <a:xfrm>
            <a:off x="0" y="3661480"/>
            <a:ext cx="2195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 pitchFamily="2" charset="2"/>
              </a:rPr>
              <a:t>Intelligent Design </a:t>
            </a:r>
            <a:r>
              <a:rPr lang="fr-FR" sz="1400" dirty="0" smtClean="0">
                <a:sym typeface="Wingdings" pitchFamily="2" charset="2"/>
              </a:rPr>
              <a:t>(évolution dirigée)</a:t>
            </a:r>
            <a:endParaRPr lang="fr-FR" sz="1600" dirty="0" smtClean="0"/>
          </a:p>
        </p:txBody>
      </p:sp>
      <p:sp>
        <p:nvSpPr>
          <p:cNvPr id="54" name="TextBox 24"/>
          <p:cNvSpPr txBox="1"/>
          <p:nvPr/>
        </p:nvSpPr>
        <p:spPr>
          <a:xfrm>
            <a:off x="0" y="4384764"/>
            <a:ext cx="3745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 pitchFamily="2" charset="2"/>
              </a:rPr>
              <a:t>Panspermie dirigée</a:t>
            </a:r>
            <a:endParaRPr lang="fr-FR" sz="16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1979712" y="1509409"/>
            <a:ext cx="2254207" cy="3182991"/>
          </a:xfrm>
          <a:prstGeom prst="rect">
            <a:avLst/>
          </a:prstGeom>
          <a:solidFill>
            <a:srgbClr val="D5C0AF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TextBox 5"/>
          <p:cNvSpPr txBox="1"/>
          <p:nvPr/>
        </p:nvSpPr>
        <p:spPr>
          <a:xfrm>
            <a:off x="2194079" y="1575886"/>
            <a:ext cx="1552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Point commun</a:t>
            </a:r>
            <a:endParaRPr lang="fr-FR" dirty="0"/>
          </a:p>
        </p:txBody>
      </p:sp>
      <p:sp>
        <p:nvSpPr>
          <p:cNvPr id="42" name="TextBox 5"/>
          <p:cNvSpPr txBox="1"/>
          <p:nvPr/>
        </p:nvSpPr>
        <p:spPr>
          <a:xfrm>
            <a:off x="1979713" y="2858064"/>
            <a:ext cx="22542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Existence d’un projet, d’une volonté, d’une </a:t>
            </a:r>
            <a:r>
              <a:rPr lang="fr-FR" u="sng" dirty="0" smtClean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entité</a:t>
            </a:r>
            <a:r>
              <a:rPr lang="fr-FR" dirty="0" smtClean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qui décide de l’organisation du monde.</a:t>
            </a:r>
            <a:endParaRPr lang="fr-FR" dirty="0">
              <a:ln>
                <a:solidFill>
                  <a:srgbClr val="7030A0"/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883740"/>
            <a:ext cx="2323969" cy="1689786"/>
          </a:xfrm>
          <a:prstGeom prst="rect">
            <a:avLst/>
          </a:prstGeom>
        </p:spPr>
      </p:pic>
      <p:sp>
        <p:nvSpPr>
          <p:cNvPr id="48" name="TextBox 24"/>
          <p:cNvSpPr txBox="1"/>
          <p:nvPr/>
        </p:nvSpPr>
        <p:spPr>
          <a:xfrm>
            <a:off x="4216964" y="150610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ym typeface="Wingdings" pitchFamily="2" charset="2"/>
              </a:rPr>
              <a:t>Illuminatis</a:t>
            </a:r>
            <a:endParaRPr lang="fr-FR" dirty="0" smtClean="0"/>
          </a:p>
        </p:txBody>
      </p:sp>
      <p:sp>
        <p:nvSpPr>
          <p:cNvPr id="49" name="TextBox 24"/>
          <p:cNvSpPr txBox="1"/>
          <p:nvPr/>
        </p:nvSpPr>
        <p:spPr>
          <a:xfrm>
            <a:off x="4216964" y="1832841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ym typeface="Wingdings" pitchFamily="2" charset="2"/>
              </a:rPr>
              <a:t>Chemtrail</a:t>
            </a:r>
            <a:endParaRPr lang="fr-FR" dirty="0" smtClean="0"/>
          </a:p>
        </p:txBody>
      </p:sp>
      <p:sp>
        <p:nvSpPr>
          <p:cNvPr id="50" name="TextBox 24"/>
          <p:cNvSpPr txBox="1"/>
          <p:nvPr/>
        </p:nvSpPr>
        <p:spPr>
          <a:xfrm>
            <a:off x="4216964" y="2813052"/>
            <a:ext cx="1939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 pitchFamily="2" charset="2"/>
              </a:rPr>
              <a:t>OVNI d’origine ET</a:t>
            </a:r>
            <a:endParaRPr lang="fr-FR" dirty="0" smtClean="0"/>
          </a:p>
        </p:txBody>
      </p:sp>
      <p:sp>
        <p:nvSpPr>
          <p:cNvPr id="51" name="TextBox 24"/>
          <p:cNvSpPr txBox="1"/>
          <p:nvPr/>
        </p:nvSpPr>
        <p:spPr>
          <a:xfrm>
            <a:off x="4216964" y="2159578"/>
            <a:ext cx="1610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ym typeface="Wingdings" pitchFamily="2" charset="2"/>
              </a:rPr>
              <a:t>Big</a:t>
            </a:r>
            <a:r>
              <a:rPr lang="fr-FR" dirty="0" smtClean="0">
                <a:sym typeface="Wingdings" pitchFamily="2" charset="2"/>
              </a:rPr>
              <a:t> Pharma</a:t>
            </a:r>
            <a:endParaRPr lang="fr-FR" dirty="0" smtClean="0"/>
          </a:p>
        </p:txBody>
      </p:sp>
      <p:sp>
        <p:nvSpPr>
          <p:cNvPr id="56" name="TextBox 24"/>
          <p:cNvSpPr txBox="1"/>
          <p:nvPr/>
        </p:nvSpPr>
        <p:spPr>
          <a:xfrm>
            <a:off x="4216964" y="3793263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 pitchFamily="2" charset="2"/>
              </a:rPr>
              <a:t>VIH et SIDA</a:t>
            </a:r>
            <a:endParaRPr lang="fr-FR" dirty="0" smtClean="0"/>
          </a:p>
        </p:txBody>
      </p:sp>
      <p:sp>
        <p:nvSpPr>
          <p:cNvPr id="57" name="TextBox 24"/>
          <p:cNvSpPr txBox="1"/>
          <p:nvPr/>
        </p:nvSpPr>
        <p:spPr>
          <a:xfrm>
            <a:off x="4216964" y="3466526"/>
            <a:ext cx="1451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 pitchFamily="2" charset="2"/>
              </a:rPr>
              <a:t>Terre Creuse</a:t>
            </a:r>
            <a:endParaRPr lang="fr-FR" dirty="0" smtClean="0"/>
          </a:p>
        </p:txBody>
      </p:sp>
      <p:sp>
        <p:nvSpPr>
          <p:cNvPr id="62" name="TextBox 24"/>
          <p:cNvSpPr txBox="1"/>
          <p:nvPr/>
        </p:nvSpPr>
        <p:spPr>
          <a:xfrm>
            <a:off x="4216964" y="2486315"/>
            <a:ext cx="117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 pitchFamily="2" charset="2"/>
              </a:rPr>
              <a:t>OGM</a:t>
            </a:r>
            <a:endParaRPr lang="fr-FR" dirty="0" smtClean="0"/>
          </a:p>
        </p:txBody>
      </p:sp>
      <p:sp>
        <p:nvSpPr>
          <p:cNvPr id="66" name="TextBox 24"/>
          <p:cNvSpPr txBox="1"/>
          <p:nvPr/>
        </p:nvSpPr>
        <p:spPr>
          <a:xfrm>
            <a:off x="4216964" y="412000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 pitchFamily="2" charset="2"/>
              </a:rPr>
              <a:t>Moon </a:t>
            </a:r>
            <a:r>
              <a:rPr lang="fr-FR" dirty="0" err="1" smtClean="0">
                <a:sym typeface="Wingdings" pitchFamily="2" charset="2"/>
              </a:rPr>
              <a:t>Hoax</a:t>
            </a:r>
            <a:endParaRPr lang="fr-FR" dirty="0" smtClean="0"/>
          </a:p>
        </p:txBody>
      </p:sp>
      <p:sp>
        <p:nvSpPr>
          <p:cNvPr id="67" name="TextBox 24"/>
          <p:cNvSpPr txBox="1"/>
          <p:nvPr/>
        </p:nvSpPr>
        <p:spPr>
          <a:xfrm>
            <a:off x="4216964" y="4446737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 pitchFamily="2" charset="2"/>
              </a:rPr>
              <a:t>11 septembre</a:t>
            </a:r>
            <a:endParaRPr lang="fr-FR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4216964" y="3139789"/>
            <a:ext cx="293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Protocoles des Sages de Sion‎ </a:t>
            </a:r>
            <a:endParaRPr lang="fr-FR" dirty="0" smtClean="0"/>
          </a:p>
        </p:txBody>
      </p:sp>
      <p:sp>
        <p:nvSpPr>
          <p:cNvPr id="68" name="ZoneTexte 67"/>
          <p:cNvSpPr txBox="1"/>
          <p:nvPr/>
        </p:nvSpPr>
        <p:spPr>
          <a:xfrm>
            <a:off x="4216964" y="4773472"/>
            <a:ext cx="1277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Reptiliens..,</a:t>
            </a:r>
          </a:p>
        </p:txBody>
      </p:sp>
    </p:spTree>
    <p:extLst>
      <p:ext uri="{BB962C8B-B14F-4D97-AF65-F5344CB8AC3E}">
        <p14:creationId xmlns:p14="http://schemas.microsoft.com/office/powerpoint/2010/main" xmlns="" val="323038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6" grpId="0"/>
      <p:bldP spid="57" grpId="0"/>
      <p:bldP spid="62" grpId="0"/>
      <p:bldP spid="66" grpId="0"/>
      <p:bldP spid="67" grpId="0"/>
      <p:bldP spid="7" grpId="0"/>
      <p:bldP spid="6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1" y="261493"/>
            <a:ext cx="5112570" cy="468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128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627534"/>
            <a:ext cx="4040058" cy="43719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644008" y="415592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C’est dire qu’</a:t>
            </a:r>
            <a:r>
              <a:rPr lang="fr-FR" b="1" i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on</a:t>
            </a:r>
            <a:r>
              <a:rPr lang="fr-FR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veut vous cacher pourquoi l’arbre voulait enjamber le trou</a:t>
            </a:r>
          </a:p>
        </p:txBody>
      </p:sp>
      <p:sp>
        <p:nvSpPr>
          <p:cNvPr id="4" name="Rectangle 3"/>
          <p:cNvSpPr/>
          <p:nvPr/>
        </p:nvSpPr>
        <p:spPr>
          <a:xfrm>
            <a:off x="4788024" y="654943"/>
            <a:ext cx="24436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Le </a:t>
            </a:r>
            <a:r>
              <a:rPr lang="fr-FR" sz="2000" b="1" dirty="0" err="1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conspirationnisme</a:t>
            </a:r>
            <a:endParaRPr lang="fr-FR" sz="2000" b="1" dirty="0">
              <a:ln w="95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15"/>
          <p:cNvSpPr txBox="1"/>
          <p:nvPr/>
        </p:nvSpPr>
        <p:spPr>
          <a:xfrm>
            <a:off x="71406" y="140599"/>
            <a:ext cx="10679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Résumé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1858550"/>
            <a:ext cx="3183197" cy="190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769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6342" y="-3126"/>
            <a:ext cx="1150643" cy="83134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6985" y="-3126"/>
            <a:ext cx="1214901" cy="83133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6635" y="-171"/>
            <a:ext cx="1243354" cy="82838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1887" y="-3126"/>
            <a:ext cx="1039174" cy="83133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1061" y="-3126"/>
            <a:ext cx="1953647" cy="83133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98718" y="1499698"/>
            <a:ext cx="7573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 pensée conspirationniste / créationniste n’a rien de bizarre, elle est </a:t>
            </a:r>
            <a:r>
              <a:rPr lang="fr-FR" b="1" i="1" dirty="0" smtClean="0"/>
              <a:t>intuitive</a:t>
            </a:r>
            <a:r>
              <a:rPr lang="fr-FR" dirty="0" smtClean="0"/>
              <a:t>.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4708" y="0"/>
            <a:ext cx="1242320" cy="828213"/>
          </a:xfrm>
          <a:prstGeom prst="rect">
            <a:avLst/>
          </a:prstGeom>
        </p:spPr>
      </p:pic>
      <p:sp>
        <p:nvSpPr>
          <p:cNvPr id="12" name="TextBox 15"/>
          <p:cNvSpPr txBox="1"/>
          <p:nvPr/>
        </p:nvSpPr>
        <p:spPr>
          <a:xfrm>
            <a:off x="195076" y="1053731"/>
            <a:ext cx="176843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fr-FR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Conclusion</a:t>
            </a:r>
          </a:p>
        </p:txBody>
      </p:sp>
      <p:pic>
        <p:nvPicPr>
          <p:cNvPr id="13" name="Picture 9" descr="C:\Users\Thomas\Documents\Création\01 - La TRONCHE en Biais\Tronche - Pastilles - Ressources\3 Dieu existe-t-il\139562684853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4434956"/>
            <a:ext cx="1259632" cy="708543"/>
          </a:xfrm>
          <a:prstGeom prst="rect">
            <a:avLst/>
          </a:prstGeom>
          <a:noFill/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3" y="4434955"/>
            <a:ext cx="1180905" cy="70854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2075" y="4429446"/>
            <a:ext cx="950120" cy="71405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4019" y="4429446"/>
            <a:ext cx="1213888" cy="71405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2196" y="4429446"/>
            <a:ext cx="1441620" cy="71405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9402" y="4429616"/>
            <a:ext cx="1044616" cy="71388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9643" y="4429616"/>
            <a:ext cx="929758" cy="71405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8344" y="3854449"/>
            <a:ext cx="2088232" cy="2088232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475656" cy="828212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214282" y="1928808"/>
            <a:ext cx="7244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Mais </a:t>
            </a:r>
            <a:r>
              <a:rPr lang="fr-FR" u="sng" dirty="0" smtClean="0"/>
              <a:t>l’intuition</a:t>
            </a:r>
            <a:r>
              <a:rPr lang="fr-FR" dirty="0" smtClean="0"/>
              <a:t> est un très mauvais outil pour analyser des idées complexes.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531014" y="3005552"/>
            <a:ext cx="1454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Victime des </a:t>
            </a:r>
          </a:p>
          <a:p>
            <a:pPr algn="ctr"/>
            <a:r>
              <a:rPr lang="fr-FR" dirty="0" smtClean="0"/>
              <a:t>biais cognitifs</a:t>
            </a:r>
          </a:p>
        </p:txBody>
      </p:sp>
      <p:cxnSp>
        <p:nvCxnSpPr>
          <p:cNvPr id="40" name="Connecteur droit avec flèche 39"/>
          <p:cNvCxnSpPr/>
          <p:nvPr/>
        </p:nvCxnSpPr>
        <p:spPr>
          <a:xfrm flipV="1">
            <a:off x="1214414" y="2285998"/>
            <a:ext cx="0" cy="7119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285984" y="2357436"/>
            <a:ext cx="342902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6736060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orme libre 58"/>
          <p:cNvSpPr/>
          <p:nvPr/>
        </p:nvSpPr>
        <p:spPr>
          <a:xfrm>
            <a:off x="1072741" y="3448050"/>
            <a:ext cx="965609" cy="1266961"/>
          </a:xfrm>
          <a:custGeom>
            <a:avLst/>
            <a:gdLst>
              <a:gd name="connsiteX0" fmla="*/ 965609 w 965609"/>
              <a:gd name="connsiteY0" fmla="*/ 0 h 1266961"/>
              <a:gd name="connsiteX1" fmla="*/ 79784 w 965609"/>
              <a:gd name="connsiteY1" fmla="*/ 628650 h 1266961"/>
              <a:gd name="connsiteX2" fmla="*/ 136934 w 965609"/>
              <a:gd name="connsiteY2" fmla="*/ 1162050 h 1266961"/>
              <a:gd name="connsiteX3" fmla="*/ 917984 w 965609"/>
              <a:gd name="connsiteY3" fmla="*/ 1266825 h 126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5609" h="1266961">
                <a:moveTo>
                  <a:pt x="965609" y="0"/>
                </a:moveTo>
                <a:cubicBezTo>
                  <a:pt x="591752" y="217487"/>
                  <a:pt x="217896" y="434975"/>
                  <a:pt x="79784" y="628650"/>
                </a:cubicBezTo>
                <a:cubicBezTo>
                  <a:pt x="-58329" y="822325"/>
                  <a:pt x="-2766" y="1055688"/>
                  <a:pt x="136934" y="1162050"/>
                </a:cubicBezTo>
                <a:cubicBezTo>
                  <a:pt x="276634" y="1268412"/>
                  <a:pt x="597309" y="1267618"/>
                  <a:pt x="917984" y="1266825"/>
                </a:cubicBezTo>
              </a:path>
            </a:pathLst>
          </a:custGeom>
          <a:ln w="57150">
            <a:solidFill>
              <a:srgbClr val="341F18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7" name="Connecteur droit 46"/>
          <p:cNvCxnSpPr/>
          <p:nvPr/>
        </p:nvCxnSpPr>
        <p:spPr>
          <a:xfrm flipV="1">
            <a:off x="2488499" y="2962978"/>
            <a:ext cx="1146824" cy="939426"/>
          </a:xfrm>
          <a:prstGeom prst="line">
            <a:avLst/>
          </a:prstGeom>
          <a:ln w="28575">
            <a:solidFill>
              <a:srgbClr val="5E382C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3607585" y="1360700"/>
            <a:ext cx="594819" cy="6474"/>
          </a:xfrm>
          <a:prstGeom prst="line">
            <a:avLst/>
          </a:prstGeom>
          <a:ln w="38100">
            <a:solidFill>
              <a:srgbClr val="5E382C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71406" y="140599"/>
            <a:ext cx="2763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L’</a:t>
            </a:r>
            <a:r>
              <a:rPr lang="fr-FR" sz="2200" b="1" dirty="0" err="1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Anti-évolutionnisme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830" y="615942"/>
            <a:ext cx="4991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L’arbre phylogénétique des hypothèses alternatives</a:t>
            </a:r>
            <a:endParaRPr lang="fr-FR" dirty="0"/>
          </a:p>
        </p:txBody>
      </p:sp>
      <p:sp>
        <p:nvSpPr>
          <p:cNvPr id="25" name="TextBox 24"/>
          <p:cNvSpPr txBox="1"/>
          <p:nvPr/>
        </p:nvSpPr>
        <p:spPr>
          <a:xfrm>
            <a:off x="4198212" y="1176034"/>
            <a:ext cx="291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 pitchFamily="2" charset="2"/>
              </a:rPr>
              <a:t>Créationnisme Terre Jeune</a:t>
            </a:r>
            <a:endParaRPr lang="fr-FR" dirty="0" smtClean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  <p:sp>
        <p:nvSpPr>
          <p:cNvPr id="10" name="TextBox 24"/>
          <p:cNvSpPr txBox="1"/>
          <p:nvPr/>
        </p:nvSpPr>
        <p:spPr>
          <a:xfrm>
            <a:off x="4198212" y="1930221"/>
            <a:ext cx="291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 pitchFamily="2" charset="2"/>
              </a:rPr>
              <a:t>Créationnisme Terre Vieille</a:t>
            </a:r>
            <a:endParaRPr lang="fr-FR" dirty="0" smtClean="0"/>
          </a:p>
        </p:txBody>
      </p:sp>
      <p:sp>
        <p:nvSpPr>
          <p:cNvPr id="15" name="TextBox 24"/>
          <p:cNvSpPr txBox="1"/>
          <p:nvPr/>
        </p:nvSpPr>
        <p:spPr>
          <a:xfrm>
            <a:off x="1565964" y="1341029"/>
            <a:ext cx="98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ym typeface="Wingdings" pitchFamily="2" charset="2"/>
              </a:rPr>
              <a:t>Fixisme</a:t>
            </a:r>
            <a:endParaRPr lang="fr-FR" dirty="0" smtClean="0"/>
          </a:p>
        </p:txBody>
      </p:sp>
      <p:cxnSp>
        <p:nvCxnSpPr>
          <p:cNvPr id="21" name="Connecteur droit 20"/>
          <p:cNvCxnSpPr/>
          <p:nvPr/>
        </p:nvCxnSpPr>
        <p:spPr>
          <a:xfrm>
            <a:off x="3609966" y="2108413"/>
            <a:ext cx="594819" cy="6474"/>
          </a:xfrm>
          <a:prstGeom prst="line">
            <a:avLst/>
          </a:prstGeom>
          <a:ln w="38100">
            <a:solidFill>
              <a:srgbClr val="5E382C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39" name="Groupe 38"/>
          <p:cNvGrpSpPr/>
          <p:nvPr/>
        </p:nvGrpSpPr>
        <p:grpSpPr>
          <a:xfrm>
            <a:off x="2032934" y="1341029"/>
            <a:ext cx="1593407" cy="785764"/>
            <a:chOff x="2028203" y="1421960"/>
            <a:chExt cx="1593407" cy="785764"/>
          </a:xfrm>
        </p:grpSpPr>
        <p:cxnSp>
          <p:nvCxnSpPr>
            <p:cNvPr id="20" name="Connecteur droit 19"/>
            <p:cNvCxnSpPr/>
            <p:nvPr/>
          </p:nvCxnSpPr>
          <p:spPr>
            <a:xfrm>
              <a:off x="2028203" y="1808807"/>
              <a:ext cx="1584176" cy="0"/>
            </a:xfrm>
            <a:prstGeom prst="line">
              <a:avLst/>
            </a:prstGeom>
            <a:ln w="57150">
              <a:solidFill>
                <a:srgbClr val="5E382C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3621610" y="1421960"/>
              <a:ext cx="0" cy="785764"/>
            </a:xfrm>
            <a:prstGeom prst="line">
              <a:avLst/>
            </a:prstGeom>
            <a:ln w="38100">
              <a:solidFill>
                <a:srgbClr val="5E382C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8" name="TextBox 24"/>
          <p:cNvSpPr txBox="1"/>
          <p:nvPr/>
        </p:nvSpPr>
        <p:spPr>
          <a:xfrm>
            <a:off x="4198212" y="2769559"/>
            <a:ext cx="291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 pitchFamily="2" charset="2"/>
              </a:rPr>
              <a:t>Créationnisme Déiste</a:t>
            </a:r>
            <a:endParaRPr lang="fr-FR" dirty="0" smtClean="0"/>
          </a:p>
        </p:txBody>
      </p:sp>
      <p:sp>
        <p:nvSpPr>
          <p:cNvPr id="29" name="TextBox 24"/>
          <p:cNvSpPr txBox="1"/>
          <p:nvPr/>
        </p:nvSpPr>
        <p:spPr>
          <a:xfrm>
            <a:off x="2682087" y="1400769"/>
            <a:ext cx="980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2">
                    <a:lumMod val="10000"/>
                  </a:schemeClr>
                </a:solidFill>
                <a:sym typeface="Wingdings" pitchFamily="2" charset="2"/>
              </a:rPr>
              <a:t>Théisme</a:t>
            </a:r>
            <a:endParaRPr lang="fr-FR" sz="14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40" name="Groupe 39"/>
          <p:cNvGrpSpPr/>
          <p:nvPr/>
        </p:nvGrpSpPr>
        <p:grpSpPr>
          <a:xfrm>
            <a:off x="2488499" y="1727876"/>
            <a:ext cx="1732661" cy="1243390"/>
            <a:chOff x="2483768" y="1808807"/>
            <a:chExt cx="1732661" cy="971204"/>
          </a:xfrm>
        </p:grpSpPr>
        <p:cxnSp>
          <p:nvCxnSpPr>
            <p:cNvPr id="30" name="Connecteur droit 29"/>
            <p:cNvCxnSpPr/>
            <p:nvPr/>
          </p:nvCxnSpPr>
          <p:spPr>
            <a:xfrm>
              <a:off x="2483768" y="1808807"/>
              <a:ext cx="1154782" cy="970112"/>
            </a:xfrm>
            <a:prstGeom prst="line">
              <a:avLst/>
            </a:prstGeom>
            <a:ln w="38100">
              <a:solidFill>
                <a:srgbClr val="5E382C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>
              <a:off x="3621610" y="2773537"/>
              <a:ext cx="594819" cy="6474"/>
            </a:xfrm>
            <a:prstGeom prst="line">
              <a:avLst/>
            </a:prstGeom>
            <a:ln w="38100">
              <a:solidFill>
                <a:srgbClr val="5E382C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36" name="TextBox 24"/>
          <p:cNvSpPr txBox="1"/>
          <p:nvPr/>
        </p:nvSpPr>
        <p:spPr>
          <a:xfrm>
            <a:off x="1206643" y="391547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ym typeface="Wingdings" pitchFamily="2" charset="2"/>
              </a:rPr>
              <a:t>Transformisme</a:t>
            </a:r>
            <a:endParaRPr lang="fr-FR" dirty="0" smtClean="0"/>
          </a:p>
        </p:txBody>
      </p:sp>
      <p:cxnSp>
        <p:nvCxnSpPr>
          <p:cNvPr id="43" name="Connecteur droit 42"/>
          <p:cNvCxnSpPr/>
          <p:nvPr/>
        </p:nvCxnSpPr>
        <p:spPr>
          <a:xfrm>
            <a:off x="3610834" y="3527822"/>
            <a:ext cx="594819" cy="6474"/>
          </a:xfrm>
          <a:prstGeom prst="line">
            <a:avLst/>
          </a:prstGeom>
          <a:ln w="38100">
            <a:solidFill>
              <a:srgbClr val="5E382C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>
            <a:off x="3610834" y="4274325"/>
            <a:ext cx="594819" cy="6474"/>
          </a:xfrm>
          <a:prstGeom prst="line">
            <a:avLst/>
          </a:prstGeom>
          <a:ln w="38100">
            <a:solidFill>
              <a:srgbClr val="5E382C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2" name="TextBox 24"/>
          <p:cNvSpPr txBox="1"/>
          <p:nvPr/>
        </p:nvSpPr>
        <p:spPr>
          <a:xfrm>
            <a:off x="4198212" y="3343185"/>
            <a:ext cx="3745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 pitchFamily="2" charset="2"/>
              </a:rPr>
              <a:t>Intelligent Design </a:t>
            </a:r>
            <a:r>
              <a:rPr lang="fr-FR" sz="1400" dirty="0" smtClean="0">
                <a:sym typeface="Wingdings" pitchFamily="2" charset="2"/>
              </a:rPr>
              <a:t>(évolution dirigée)</a:t>
            </a:r>
            <a:endParaRPr lang="fr-FR" sz="1600" dirty="0" smtClean="0"/>
          </a:p>
        </p:txBody>
      </p:sp>
      <p:sp>
        <p:nvSpPr>
          <p:cNvPr id="53" name="TextBox 24"/>
          <p:cNvSpPr txBox="1"/>
          <p:nvPr/>
        </p:nvSpPr>
        <p:spPr>
          <a:xfrm>
            <a:off x="3253002" y="2785202"/>
            <a:ext cx="298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 pitchFamily="2" charset="2"/>
              </a:rPr>
              <a:t>?</a:t>
            </a:r>
            <a:endParaRPr lang="fr-FR" dirty="0" smtClean="0"/>
          </a:p>
        </p:txBody>
      </p:sp>
      <p:sp>
        <p:nvSpPr>
          <p:cNvPr id="54" name="TextBox 24"/>
          <p:cNvSpPr txBox="1"/>
          <p:nvPr/>
        </p:nvSpPr>
        <p:spPr>
          <a:xfrm>
            <a:off x="4198212" y="4069168"/>
            <a:ext cx="3745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 pitchFamily="2" charset="2"/>
              </a:rPr>
              <a:t>Panspermie dirigée</a:t>
            </a:r>
            <a:endParaRPr lang="fr-FR" sz="1600" dirty="0" smtClean="0"/>
          </a:p>
        </p:txBody>
      </p:sp>
      <p:pic>
        <p:nvPicPr>
          <p:cNvPr id="55" name="Image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0764" y="968506"/>
            <a:ext cx="1179275" cy="797335"/>
          </a:xfrm>
          <a:prstGeom prst="rect">
            <a:avLst/>
          </a:prstGeom>
        </p:spPr>
      </p:pic>
      <p:pic>
        <p:nvPicPr>
          <p:cNvPr id="1026" name="Picture 2" descr="http://www.crcnh.org/Downloads/Topical-Commentaries/Old-Earth-Creationism/Old-Earth-Creationism_files/image0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0764" y="1817057"/>
            <a:ext cx="2153183" cy="81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e 37"/>
          <p:cNvGrpSpPr/>
          <p:nvPr/>
        </p:nvGrpSpPr>
        <p:grpSpPr>
          <a:xfrm>
            <a:off x="4731" y="1700871"/>
            <a:ext cx="2051720" cy="2201533"/>
            <a:chOff x="0" y="1781802"/>
            <a:chExt cx="2051720" cy="2201533"/>
          </a:xfrm>
        </p:grpSpPr>
        <p:cxnSp>
          <p:nvCxnSpPr>
            <p:cNvPr id="3" name="Connecteur droit 2"/>
            <p:cNvCxnSpPr/>
            <p:nvPr/>
          </p:nvCxnSpPr>
          <p:spPr>
            <a:xfrm>
              <a:off x="0" y="2859782"/>
              <a:ext cx="2051720" cy="0"/>
            </a:xfrm>
            <a:prstGeom prst="line">
              <a:avLst/>
            </a:prstGeom>
            <a:ln w="57150">
              <a:solidFill>
                <a:srgbClr val="5E382C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flipH="1">
              <a:off x="2051719" y="1781802"/>
              <a:ext cx="1" cy="2201533"/>
            </a:xfrm>
            <a:prstGeom prst="line">
              <a:avLst/>
            </a:prstGeom>
            <a:ln w="57150">
              <a:solidFill>
                <a:srgbClr val="5E382C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61" name="Groupe 60"/>
          <p:cNvGrpSpPr/>
          <p:nvPr/>
        </p:nvGrpSpPr>
        <p:grpSpPr>
          <a:xfrm>
            <a:off x="2031532" y="3509522"/>
            <a:ext cx="1589368" cy="785764"/>
            <a:chOff x="2031532" y="3509522"/>
            <a:chExt cx="1589368" cy="785764"/>
          </a:xfrm>
        </p:grpSpPr>
        <p:cxnSp>
          <p:nvCxnSpPr>
            <p:cNvPr id="46" name="Connecteur droit 45"/>
            <p:cNvCxnSpPr/>
            <p:nvPr/>
          </p:nvCxnSpPr>
          <p:spPr>
            <a:xfrm flipV="1">
              <a:off x="3620900" y="3509522"/>
              <a:ext cx="0" cy="785764"/>
            </a:xfrm>
            <a:prstGeom prst="line">
              <a:avLst/>
            </a:prstGeom>
            <a:ln w="38100">
              <a:solidFill>
                <a:srgbClr val="5E382C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2031532" y="3902404"/>
              <a:ext cx="1584176" cy="0"/>
            </a:xfrm>
            <a:prstGeom prst="line">
              <a:avLst/>
            </a:prstGeom>
            <a:ln w="57150">
              <a:solidFill>
                <a:srgbClr val="5E382C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8" name="Image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341" y="3852117"/>
            <a:ext cx="1649653" cy="861109"/>
          </a:xfrm>
          <a:prstGeom prst="rect">
            <a:avLst/>
          </a:prstGeom>
        </p:spPr>
      </p:pic>
      <p:cxnSp>
        <p:nvCxnSpPr>
          <p:cNvPr id="60" name="Connecteur droit 59"/>
          <p:cNvCxnSpPr/>
          <p:nvPr/>
        </p:nvCxnSpPr>
        <p:spPr>
          <a:xfrm>
            <a:off x="1966953" y="4713226"/>
            <a:ext cx="2237832" cy="0"/>
          </a:xfrm>
          <a:prstGeom prst="line">
            <a:avLst/>
          </a:prstGeom>
          <a:ln w="57150">
            <a:solidFill>
              <a:srgbClr val="341F18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63" name="Groupe 62"/>
          <p:cNvGrpSpPr/>
          <p:nvPr/>
        </p:nvGrpSpPr>
        <p:grpSpPr>
          <a:xfrm>
            <a:off x="4155052" y="4524020"/>
            <a:ext cx="2320245" cy="378412"/>
            <a:chOff x="4204785" y="4526724"/>
            <a:chExt cx="2320245" cy="378412"/>
          </a:xfrm>
        </p:grpSpPr>
        <p:sp>
          <p:nvSpPr>
            <p:cNvPr id="64" name="TextBox 24"/>
            <p:cNvSpPr txBox="1"/>
            <p:nvPr/>
          </p:nvSpPr>
          <p:spPr>
            <a:xfrm>
              <a:off x="4204785" y="4535804"/>
              <a:ext cx="2309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ym typeface="Wingdings" pitchFamily="2" charset="2"/>
                </a:rPr>
                <a:t>Théorie de l’évolution</a:t>
              </a:r>
              <a:endParaRPr lang="fr-FR" sz="1600" b="1" dirty="0" smtClean="0"/>
            </a:p>
          </p:txBody>
        </p:sp>
        <p:sp>
          <p:nvSpPr>
            <p:cNvPr id="65" name="TextBox 24"/>
            <p:cNvSpPr txBox="1"/>
            <p:nvPr/>
          </p:nvSpPr>
          <p:spPr>
            <a:xfrm>
              <a:off x="4215410" y="4526724"/>
              <a:ext cx="2309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bg1"/>
                  </a:solidFill>
                  <a:sym typeface="Wingdings" pitchFamily="2" charset="2"/>
                </a:rPr>
                <a:t>Théorie de l’évolution</a:t>
              </a:r>
              <a:endParaRPr lang="fr-FR" sz="1600" b="1" dirty="0" smtClean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4727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50"/>
                            </p:stCondLst>
                            <p:childTnLst>
                              <p:par>
                                <p:cTn id="1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5" grpId="0"/>
      <p:bldP spid="10" grpId="0"/>
      <p:bldP spid="15" grpId="0"/>
      <p:bldP spid="28" grpId="0"/>
      <p:bldP spid="29" grpId="0"/>
      <p:bldP spid="36" grpId="0"/>
      <p:bldP spid="52" grpId="0"/>
      <p:bldP spid="53" grpId="0"/>
      <p:bldP spid="5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6342" y="-3126"/>
            <a:ext cx="1150643" cy="83134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6985" y="-3126"/>
            <a:ext cx="1214901" cy="83133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6635" y="-171"/>
            <a:ext cx="1243354" cy="82838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1887" y="-3126"/>
            <a:ext cx="1039174" cy="83133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1061" y="-3126"/>
            <a:ext cx="1953647" cy="83133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4708" y="0"/>
            <a:ext cx="1242320" cy="828213"/>
          </a:xfrm>
          <a:prstGeom prst="rect">
            <a:avLst/>
          </a:prstGeom>
        </p:spPr>
      </p:pic>
      <p:sp>
        <p:nvSpPr>
          <p:cNvPr id="12" name="TextBox 15"/>
          <p:cNvSpPr txBox="1"/>
          <p:nvPr/>
        </p:nvSpPr>
        <p:spPr>
          <a:xfrm>
            <a:off x="195076" y="1053731"/>
            <a:ext cx="176843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fr-FR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Conclusion</a:t>
            </a:r>
          </a:p>
        </p:txBody>
      </p:sp>
      <p:pic>
        <p:nvPicPr>
          <p:cNvPr id="13" name="Picture 9" descr="C:\Users\Thomas\Documents\Création\01 - La TRONCHE en Biais\Tronche - Pastilles - Ressources\3 Dieu existe-t-il\139562684853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4434956"/>
            <a:ext cx="1259632" cy="708543"/>
          </a:xfrm>
          <a:prstGeom prst="rect">
            <a:avLst/>
          </a:prstGeom>
          <a:noFill/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3" y="4434955"/>
            <a:ext cx="1180905" cy="70854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2075" y="4429446"/>
            <a:ext cx="950120" cy="71405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4019" y="4429446"/>
            <a:ext cx="1213888" cy="71405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2196" y="4429446"/>
            <a:ext cx="1441620" cy="71405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9402" y="4429616"/>
            <a:ext cx="1044616" cy="71388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9643" y="4429616"/>
            <a:ext cx="929758" cy="71405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8344" y="3854449"/>
            <a:ext cx="2088232" cy="2088232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475656" cy="828212"/>
          </a:xfrm>
          <a:prstGeom prst="rect">
            <a:avLst/>
          </a:prstGeom>
        </p:spPr>
      </p:pic>
      <p:cxnSp>
        <p:nvCxnSpPr>
          <p:cNvPr id="21" name="Straight Arrow Connector 22"/>
          <p:cNvCxnSpPr/>
          <p:nvPr/>
        </p:nvCxnSpPr>
        <p:spPr>
          <a:xfrm flipV="1">
            <a:off x="3059832" y="2709808"/>
            <a:ext cx="360040" cy="7839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2"/>
          <p:cNvCxnSpPr/>
          <p:nvPr/>
        </p:nvCxnSpPr>
        <p:spPr>
          <a:xfrm flipV="1">
            <a:off x="3419872" y="2780029"/>
            <a:ext cx="360040" cy="7136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1691680" y="3507019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Personne n’est épargné par les biais cognitifs.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3153983" y="1333479"/>
            <a:ext cx="283603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Besoin de </a:t>
            </a:r>
          </a:p>
          <a:p>
            <a:pPr algn="ctr"/>
            <a:r>
              <a:rPr lang="fr-FR" sz="44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SCIENCE </a:t>
            </a:r>
          </a:p>
        </p:txBody>
      </p:sp>
      <p:cxnSp>
        <p:nvCxnSpPr>
          <p:cNvPr id="25" name="Straight Arrow Connector 22"/>
          <p:cNvCxnSpPr/>
          <p:nvPr/>
        </p:nvCxnSpPr>
        <p:spPr>
          <a:xfrm flipV="1">
            <a:off x="3741320" y="2932431"/>
            <a:ext cx="190992" cy="5734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2"/>
          <p:cNvCxnSpPr/>
          <p:nvPr/>
        </p:nvCxnSpPr>
        <p:spPr>
          <a:xfrm flipV="1">
            <a:off x="4173368" y="2814633"/>
            <a:ext cx="146096" cy="6912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2"/>
          <p:cNvCxnSpPr/>
          <p:nvPr/>
        </p:nvCxnSpPr>
        <p:spPr>
          <a:xfrm flipV="1">
            <a:off x="3969036" y="2709807"/>
            <a:ext cx="195469" cy="8153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2"/>
          <p:cNvCxnSpPr>
            <a:endCxn id="24" idx="2"/>
          </p:cNvCxnSpPr>
          <p:nvPr/>
        </p:nvCxnSpPr>
        <p:spPr>
          <a:xfrm flipV="1">
            <a:off x="4411815" y="2780029"/>
            <a:ext cx="160185" cy="7258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2"/>
          <p:cNvCxnSpPr>
            <a:stCxn id="23" idx="0"/>
          </p:cNvCxnSpPr>
          <p:nvPr/>
        </p:nvCxnSpPr>
        <p:spPr>
          <a:xfrm flipV="1">
            <a:off x="4644008" y="2709809"/>
            <a:ext cx="72008" cy="7972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2"/>
          <p:cNvCxnSpPr/>
          <p:nvPr/>
        </p:nvCxnSpPr>
        <p:spPr>
          <a:xfrm flipH="1" flipV="1">
            <a:off x="4894058" y="2780029"/>
            <a:ext cx="13911" cy="7136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22"/>
          <p:cNvCxnSpPr/>
          <p:nvPr/>
        </p:nvCxnSpPr>
        <p:spPr>
          <a:xfrm flipH="1" flipV="1">
            <a:off x="5322474" y="2763383"/>
            <a:ext cx="112738" cy="7303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22"/>
          <p:cNvCxnSpPr/>
          <p:nvPr/>
        </p:nvCxnSpPr>
        <p:spPr>
          <a:xfrm flipH="1" flipV="1">
            <a:off x="5076056" y="2814035"/>
            <a:ext cx="102402" cy="6796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22"/>
          <p:cNvCxnSpPr/>
          <p:nvPr/>
        </p:nvCxnSpPr>
        <p:spPr>
          <a:xfrm flipH="1" flipV="1">
            <a:off x="5525852" y="2709807"/>
            <a:ext cx="221781" cy="7839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22"/>
          <p:cNvCxnSpPr/>
          <p:nvPr/>
        </p:nvCxnSpPr>
        <p:spPr>
          <a:xfrm flipH="1" flipV="1">
            <a:off x="5757934" y="2678509"/>
            <a:ext cx="281835" cy="8273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22"/>
          <p:cNvCxnSpPr/>
          <p:nvPr/>
        </p:nvCxnSpPr>
        <p:spPr>
          <a:xfrm flipH="1" flipV="1">
            <a:off x="5807520" y="2410846"/>
            <a:ext cx="497849" cy="10950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22"/>
          <p:cNvCxnSpPr/>
          <p:nvPr/>
        </p:nvCxnSpPr>
        <p:spPr>
          <a:xfrm flipH="1" flipV="1">
            <a:off x="6099656" y="2495687"/>
            <a:ext cx="590306" cy="99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22"/>
          <p:cNvCxnSpPr/>
          <p:nvPr/>
        </p:nvCxnSpPr>
        <p:spPr>
          <a:xfrm flipV="1">
            <a:off x="2555776" y="2341591"/>
            <a:ext cx="676701" cy="11521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948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6342" y="-3126"/>
            <a:ext cx="1150643" cy="83134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6985" y="-3126"/>
            <a:ext cx="1214901" cy="83133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6635" y="-171"/>
            <a:ext cx="1243354" cy="82838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1887" y="-3126"/>
            <a:ext cx="1039174" cy="83133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1061" y="-3126"/>
            <a:ext cx="1953647" cy="83133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4708" y="0"/>
            <a:ext cx="1242320" cy="828213"/>
          </a:xfrm>
          <a:prstGeom prst="rect">
            <a:avLst/>
          </a:prstGeom>
        </p:spPr>
      </p:pic>
      <p:pic>
        <p:nvPicPr>
          <p:cNvPr id="13" name="Picture 9" descr="C:\Users\Thomas\Documents\Création\01 - La TRONCHE en Biais\Tronche - Pastilles - Ressources\3 Dieu existe-t-il\139562684853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4434956"/>
            <a:ext cx="1259632" cy="708543"/>
          </a:xfrm>
          <a:prstGeom prst="rect">
            <a:avLst/>
          </a:prstGeom>
          <a:noFill/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3" y="4434955"/>
            <a:ext cx="1180905" cy="70854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2075" y="4429446"/>
            <a:ext cx="950120" cy="71405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4019" y="4429446"/>
            <a:ext cx="1213888" cy="71405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2196" y="4429446"/>
            <a:ext cx="1441620" cy="71405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9402" y="4429616"/>
            <a:ext cx="1044616" cy="71388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9643" y="4429616"/>
            <a:ext cx="929758" cy="71405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8344" y="3854449"/>
            <a:ext cx="2088232" cy="2088232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475656" cy="828212"/>
          </a:xfrm>
          <a:prstGeom prst="rect">
            <a:avLst/>
          </a:prstGeom>
        </p:spPr>
      </p:pic>
      <p:pic>
        <p:nvPicPr>
          <p:cNvPr id="38" name="Picture 4" descr="C:\Users\Thomas\Pictures\images science\yeah-science-bitch-meme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150561" y="1124953"/>
            <a:ext cx="2647747" cy="2484808"/>
          </a:xfrm>
          <a:prstGeom prst="rect">
            <a:avLst/>
          </a:prstGeom>
          <a:noFill/>
        </p:spPr>
      </p:pic>
      <p:sp>
        <p:nvSpPr>
          <p:cNvPr id="39" name="ZoneTexte 38"/>
          <p:cNvSpPr txBox="1"/>
          <p:nvPr/>
        </p:nvSpPr>
        <p:spPr>
          <a:xfrm>
            <a:off x="760165" y="3621077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spc="50" dirty="0" smtClean="0">
                <a:ln w="0"/>
                <a:solidFill>
                  <a:schemeClr val="bg2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Merci pour votre attention</a:t>
            </a:r>
          </a:p>
        </p:txBody>
      </p:sp>
    </p:spTree>
    <p:extLst>
      <p:ext uri="{BB962C8B-B14F-4D97-AF65-F5344CB8AC3E}">
        <p14:creationId xmlns:p14="http://schemas.microsoft.com/office/powerpoint/2010/main" xmlns="" val="341109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homas\Documents\Création\01 - La TRONCHE en Biais\Tronche -- VISUEL\logo tronche en biais entier - redui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214" y="0"/>
            <a:ext cx="785786" cy="877341"/>
          </a:xfrm>
          <a:prstGeom prst="rect">
            <a:avLst/>
          </a:prstGeom>
          <a:noFill/>
        </p:spPr>
      </p:pic>
      <p:pic>
        <p:nvPicPr>
          <p:cNvPr id="29697" name="Picture 1" descr="C:\Users\Thomas\Documents\Création\01 - La TRONCHE en Biais\IMAGES Tronche en biais\les 3 types d'inférenc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342" y="423824"/>
            <a:ext cx="7828120" cy="45768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7148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123478"/>
            <a:ext cx="4781196" cy="487600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27584" y="339502"/>
            <a:ext cx="2376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Le pouvoir de l’interprétation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382243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1728"/>
            <a:ext cx="8143900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928662" y="1142990"/>
            <a:ext cx="7215238" cy="31432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9393" name="Picture 1" descr="C:\Users\Thomas\Documents\Création\01 - La TRONCHE en Biais\CONFERENCE TeB\ressources Images conf\Kanizsa-Square-optical-illusion.jpg"/>
          <p:cNvPicPr>
            <a:picLocks noChangeAspect="1" noChangeArrowheads="1"/>
          </p:cNvPicPr>
          <p:nvPr/>
        </p:nvPicPr>
        <p:blipFill>
          <a:blip r:embed="rId2" cstate="print"/>
          <a:srcRect l="51000" t="55195"/>
          <a:stretch>
            <a:fillRect/>
          </a:stretch>
        </p:blipFill>
        <p:spPr bwMode="auto">
          <a:xfrm>
            <a:off x="1500166" y="1428742"/>
            <a:ext cx="1166804" cy="985829"/>
          </a:xfrm>
          <a:prstGeom prst="rect">
            <a:avLst/>
          </a:prstGeom>
          <a:noFill/>
        </p:spPr>
      </p:pic>
      <p:pic>
        <p:nvPicPr>
          <p:cNvPr id="9" name="Picture 1" descr="C:\Users\Thomas\Documents\Création\01 - La TRONCHE en Biais\CONFERENCE TeB\ressources Images conf\Kanizsa-Square-optical-illusion.jpg"/>
          <p:cNvPicPr>
            <a:picLocks noChangeAspect="1" noChangeArrowheads="1"/>
          </p:cNvPicPr>
          <p:nvPr/>
        </p:nvPicPr>
        <p:blipFill>
          <a:blip r:embed="rId2" cstate="print"/>
          <a:srcRect r="58000" b="51298"/>
          <a:stretch>
            <a:fillRect/>
          </a:stretch>
        </p:blipFill>
        <p:spPr bwMode="auto">
          <a:xfrm>
            <a:off x="5072066" y="1500180"/>
            <a:ext cx="1000132" cy="1071570"/>
          </a:xfrm>
          <a:prstGeom prst="rect">
            <a:avLst/>
          </a:prstGeom>
          <a:noFill/>
        </p:spPr>
      </p:pic>
      <p:pic>
        <p:nvPicPr>
          <p:cNvPr id="10" name="Picture 1" descr="C:\Users\Thomas\Documents\Création\01 - La TRONCHE en Biais\CONFERENCE TeB\ressources Images conf\Kanizsa-Square-optical-illusion.jpg"/>
          <p:cNvPicPr>
            <a:picLocks noChangeAspect="1" noChangeArrowheads="1"/>
          </p:cNvPicPr>
          <p:nvPr/>
        </p:nvPicPr>
        <p:blipFill>
          <a:blip r:embed="rId2" cstate="print"/>
          <a:srcRect t="58442" r="58000"/>
          <a:stretch>
            <a:fillRect/>
          </a:stretch>
        </p:blipFill>
        <p:spPr bwMode="auto">
          <a:xfrm>
            <a:off x="3857620" y="1357304"/>
            <a:ext cx="1000132" cy="914391"/>
          </a:xfrm>
          <a:prstGeom prst="rect">
            <a:avLst/>
          </a:prstGeom>
          <a:noFill/>
        </p:spPr>
      </p:pic>
      <p:pic>
        <p:nvPicPr>
          <p:cNvPr id="11" name="Picture 1" descr="C:\Users\Thomas\Documents\Création\01 - La TRONCHE en Biais\CONFERENCE TeB\ressources Images conf\Kanizsa-Square-optical-illusion.jpg"/>
          <p:cNvPicPr>
            <a:picLocks noChangeAspect="1" noChangeArrowheads="1"/>
          </p:cNvPicPr>
          <p:nvPr/>
        </p:nvPicPr>
        <p:blipFill>
          <a:blip r:embed="rId2" cstate="print"/>
          <a:srcRect l="57000" b="54545"/>
          <a:stretch>
            <a:fillRect/>
          </a:stretch>
        </p:blipFill>
        <p:spPr bwMode="auto">
          <a:xfrm>
            <a:off x="2786050" y="1500180"/>
            <a:ext cx="1023928" cy="1000132"/>
          </a:xfrm>
          <a:prstGeom prst="rect">
            <a:avLst/>
          </a:prstGeom>
          <a:noFill/>
        </p:spPr>
      </p:pic>
      <p:sp>
        <p:nvSpPr>
          <p:cNvPr id="16" name="TextBox 21"/>
          <p:cNvSpPr txBox="1"/>
          <p:nvPr/>
        </p:nvSpPr>
        <p:spPr>
          <a:xfrm>
            <a:off x="71406" y="140599"/>
            <a:ext cx="27943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Les biais de perception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434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20988E-6 L 0.28802 0.3506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9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" y="17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679 L 0.24878 0.0067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26788 0.357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" y="17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9.87654E-7 L -0.25 9.87654E-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1728"/>
            <a:ext cx="8143900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928662" y="1142990"/>
            <a:ext cx="7215238" cy="31432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8610" name="Picture 2" descr="C:\Users\Thomas\Documents\Création\01 - La TRONCHE en Biais\CONFERENCE TeB\ressources Images conf\Kanizsa-Square-optical-illus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571618"/>
            <a:ext cx="2381250" cy="2200275"/>
          </a:xfrm>
          <a:prstGeom prst="rect">
            <a:avLst/>
          </a:prstGeom>
          <a:noFill/>
        </p:spPr>
      </p:pic>
      <p:sp>
        <p:nvSpPr>
          <p:cNvPr id="13" name="TextBox 21"/>
          <p:cNvSpPr txBox="1"/>
          <p:nvPr/>
        </p:nvSpPr>
        <p:spPr>
          <a:xfrm>
            <a:off x="71406" y="140599"/>
            <a:ext cx="27943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Les biais de perception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801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1728"/>
            <a:ext cx="8215338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71406" y="140599"/>
            <a:ext cx="2650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3 </a:t>
            </a:r>
            <a:r>
              <a:rPr lang="fr-FR" sz="2400" dirty="0" smtClean="0">
                <a:solidFill>
                  <a:srgbClr val="5E382C"/>
                </a:solidFill>
              </a:rPr>
              <a:t>– </a:t>
            </a:r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Les biais cognitifs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28" name="Picture 3" descr="C:\Users\Thomas\Documents\Création\01 - La TRONCHE en Biais\Tronche -- VISUEL\logo tronche en biais entier - redui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214" y="0"/>
            <a:ext cx="785786" cy="877341"/>
          </a:xfrm>
          <a:prstGeom prst="rect">
            <a:avLst/>
          </a:prstGeom>
          <a:noFill/>
        </p:spPr>
      </p:pic>
      <p:sp>
        <p:nvSpPr>
          <p:cNvPr id="52" name="TextBox 51"/>
          <p:cNvSpPr txBox="1"/>
          <p:nvPr/>
        </p:nvSpPr>
        <p:spPr>
          <a:xfrm>
            <a:off x="214282" y="785800"/>
            <a:ext cx="4136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Tentative de typologie des biais cognitifs…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214282" y="1428742"/>
            <a:ext cx="1857388" cy="500066"/>
            <a:chOff x="714348" y="2000246"/>
            <a:chExt cx="1857388" cy="500066"/>
          </a:xfrm>
        </p:grpSpPr>
        <p:sp>
          <p:nvSpPr>
            <p:cNvPr id="54" name="Rectangle 53"/>
            <p:cNvSpPr/>
            <p:nvPr/>
          </p:nvSpPr>
          <p:spPr>
            <a:xfrm>
              <a:off x="714348" y="2000246"/>
              <a:ext cx="1857388" cy="50006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14348" y="2071684"/>
              <a:ext cx="1842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1. Le bruit mental</a:t>
              </a:r>
            </a:p>
          </p:txBody>
        </p:sp>
      </p:grpSp>
      <p:sp>
        <p:nvSpPr>
          <p:cNvPr id="98" name="TextBox 97"/>
          <p:cNvSpPr txBox="1"/>
          <p:nvPr/>
        </p:nvSpPr>
        <p:spPr>
          <a:xfrm>
            <a:off x="3143240" y="1500180"/>
            <a:ext cx="3720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Mauvaise perception / interprétation</a:t>
            </a:r>
          </a:p>
        </p:txBody>
      </p:sp>
      <p:grpSp>
        <p:nvGrpSpPr>
          <p:cNvPr id="105" name="Group 104"/>
          <p:cNvGrpSpPr/>
          <p:nvPr/>
        </p:nvGrpSpPr>
        <p:grpSpPr>
          <a:xfrm>
            <a:off x="214282" y="2143122"/>
            <a:ext cx="2357454" cy="500066"/>
            <a:chOff x="214282" y="2143122"/>
            <a:chExt cx="2357454" cy="500066"/>
          </a:xfrm>
        </p:grpSpPr>
        <p:sp>
          <p:nvSpPr>
            <p:cNvPr id="100" name="Rectangle 99"/>
            <p:cNvSpPr/>
            <p:nvPr/>
          </p:nvSpPr>
          <p:spPr>
            <a:xfrm>
              <a:off x="214282" y="2143122"/>
              <a:ext cx="2357454" cy="50006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14282" y="2214560"/>
              <a:ext cx="2336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2. Le raccourci cognitif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214282" y="2928940"/>
            <a:ext cx="2000264" cy="500066"/>
            <a:chOff x="428596" y="3786196"/>
            <a:chExt cx="2000264" cy="500066"/>
          </a:xfrm>
        </p:grpSpPr>
        <p:sp>
          <p:nvSpPr>
            <p:cNvPr id="102" name="Rectangle 101"/>
            <p:cNvSpPr/>
            <p:nvPr/>
          </p:nvSpPr>
          <p:spPr>
            <a:xfrm>
              <a:off x="428596" y="3786196"/>
              <a:ext cx="2000264" cy="50006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28596" y="3857634"/>
              <a:ext cx="19582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3. L’avantage social</a:t>
              </a:r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3143240" y="2214560"/>
            <a:ext cx="2455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Fonctionnement intuitif.</a:t>
            </a:r>
          </a:p>
        </p:txBody>
      </p:sp>
      <p:pic>
        <p:nvPicPr>
          <p:cNvPr id="1026" name="Picture 2" descr="C:\Users\Thomas\Documents\Création\01 - La TRONCHE en Biais\CONFERENCE TeB\ressources Images conf\trouble-visuel-pareidolie-visage-dans-objets-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857370"/>
            <a:ext cx="3000396" cy="2238295"/>
          </a:xfrm>
          <a:prstGeom prst="rect">
            <a:avLst/>
          </a:prstGeom>
          <a:noFill/>
        </p:spPr>
      </p:pic>
      <p:sp>
        <p:nvSpPr>
          <p:cNvPr id="106" name="TextBox 105"/>
          <p:cNvSpPr txBox="1"/>
          <p:nvPr/>
        </p:nvSpPr>
        <p:spPr>
          <a:xfrm>
            <a:off x="7786710" y="3714758"/>
            <a:ext cx="111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Pareidolie</a:t>
            </a:r>
            <a:endParaRPr lang="fr-F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3071802" y="3000378"/>
            <a:ext cx="210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Imposer son opinion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740352" y="4804946"/>
            <a:ext cx="1403648" cy="338554"/>
            <a:chOff x="7740352" y="4804946"/>
            <a:chExt cx="1403648" cy="338554"/>
          </a:xfrm>
        </p:grpSpPr>
        <p:pic>
          <p:nvPicPr>
            <p:cNvPr id="22" name="Picture 4" descr="http://www.google.fr/url?source=imglanding&amp;ct=img&amp;q=http://www.rue89strasbourg.com/wp-content/uploads/2015/04/logo-neocast-final-violet-e1429775592380.png&amp;sa=X&amp;ei=RY9TVdP8N-qeywPXh4HADQ&amp;ved=0CAkQ8wc&amp;usg=AFQjCNE4rYxij35c6PoVqGcnpZOY3O2l3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40352" y="4915134"/>
              <a:ext cx="899592" cy="157846"/>
            </a:xfrm>
            <a:prstGeom prst="rect">
              <a:avLst/>
            </a:prstGeom>
            <a:noFill/>
          </p:spPr>
        </p:pic>
        <p:sp>
          <p:nvSpPr>
            <p:cNvPr id="23" name="TextBox 22"/>
            <p:cNvSpPr txBox="1"/>
            <p:nvPr/>
          </p:nvSpPr>
          <p:spPr>
            <a:xfrm>
              <a:off x="8553774" y="4804946"/>
              <a:ext cx="5902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Berlin Sans FB Demi" pitchFamily="34" charset="0"/>
                </a:rPr>
                <a:t>2015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77788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104" grpId="0"/>
      <p:bldP spid="106" grpId="0"/>
      <p:bldP spid="10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1728"/>
            <a:ext cx="8215338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71406" y="140599"/>
            <a:ext cx="2650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3 </a:t>
            </a:r>
            <a:r>
              <a:rPr lang="fr-FR" sz="2400" dirty="0" smtClean="0">
                <a:solidFill>
                  <a:srgbClr val="5E382C"/>
                </a:solidFill>
              </a:rPr>
              <a:t>– </a:t>
            </a:r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Les biais cognitifs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28" name="Picture 3" descr="C:\Users\Thomas\Documents\Création\01 - La TRONCHE en Biais\Tronche -- VISUEL\logo tronche en biais entier - redui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214" y="0"/>
            <a:ext cx="785786" cy="877341"/>
          </a:xfrm>
          <a:prstGeom prst="rect">
            <a:avLst/>
          </a:prstGeom>
          <a:noFill/>
        </p:spPr>
      </p:pic>
      <p:sp>
        <p:nvSpPr>
          <p:cNvPr id="52" name="TextBox 51"/>
          <p:cNvSpPr txBox="1"/>
          <p:nvPr/>
        </p:nvSpPr>
        <p:spPr>
          <a:xfrm>
            <a:off x="214282" y="785800"/>
            <a:ext cx="4136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Tentative de typologie des biais cognitifs…</a:t>
            </a:r>
          </a:p>
        </p:txBody>
      </p:sp>
      <p:grpSp>
        <p:nvGrpSpPr>
          <p:cNvPr id="2" name="Group 54"/>
          <p:cNvGrpSpPr/>
          <p:nvPr/>
        </p:nvGrpSpPr>
        <p:grpSpPr>
          <a:xfrm>
            <a:off x="214282" y="1428742"/>
            <a:ext cx="1857388" cy="500066"/>
            <a:chOff x="714348" y="2000246"/>
            <a:chExt cx="1857388" cy="500066"/>
          </a:xfrm>
        </p:grpSpPr>
        <p:sp>
          <p:nvSpPr>
            <p:cNvPr id="54" name="Rectangle 53"/>
            <p:cNvSpPr/>
            <p:nvPr/>
          </p:nvSpPr>
          <p:spPr>
            <a:xfrm>
              <a:off x="714348" y="2000246"/>
              <a:ext cx="1857388" cy="50006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14348" y="2071684"/>
              <a:ext cx="1842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1. Le bruit mental</a:t>
              </a:r>
            </a:p>
          </p:txBody>
        </p:sp>
      </p:grpSp>
      <p:sp>
        <p:nvSpPr>
          <p:cNvPr id="98" name="TextBox 97"/>
          <p:cNvSpPr txBox="1"/>
          <p:nvPr/>
        </p:nvSpPr>
        <p:spPr>
          <a:xfrm>
            <a:off x="3143240" y="1500180"/>
            <a:ext cx="3720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Mauvaise perception / interprétation</a:t>
            </a:r>
          </a:p>
        </p:txBody>
      </p:sp>
      <p:grpSp>
        <p:nvGrpSpPr>
          <p:cNvPr id="3" name="Group 104"/>
          <p:cNvGrpSpPr/>
          <p:nvPr/>
        </p:nvGrpSpPr>
        <p:grpSpPr>
          <a:xfrm>
            <a:off x="214282" y="2143122"/>
            <a:ext cx="2357454" cy="500066"/>
            <a:chOff x="214282" y="2143122"/>
            <a:chExt cx="2357454" cy="500066"/>
          </a:xfrm>
        </p:grpSpPr>
        <p:sp>
          <p:nvSpPr>
            <p:cNvPr id="100" name="Rectangle 99"/>
            <p:cNvSpPr/>
            <p:nvPr/>
          </p:nvSpPr>
          <p:spPr>
            <a:xfrm>
              <a:off x="214282" y="2143122"/>
              <a:ext cx="2357454" cy="50006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14282" y="2214560"/>
              <a:ext cx="2336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2. Le raccourci cognitif</a:t>
              </a:r>
            </a:p>
          </p:txBody>
        </p:sp>
      </p:grpSp>
      <p:grpSp>
        <p:nvGrpSpPr>
          <p:cNvPr id="6" name="Group 106"/>
          <p:cNvGrpSpPr/>
          <p:nvPr/>
        </p:nvGrpSpPr>
        <p:grpSpPr>
          <a:xfrm>
            <a:off x="214282" y="2928940"/>
            <a:ext cx="2000264" cy="500066"/>
            <a:chOff x="428596" y="3786196"/>
            <a:chExt cx="2000264" cy="500066"/>
          </a:xfrm>
        </p:grpSpPr>
        <p:sp>
          <p:nvSpPr>
            <p:cNvPr id="102" name="Rectangle 101"/>
            <p:cNvSpPr/>
            <p:nvPr/>
          </p:nvSpPr>
          <p:spPr>
            <a:xfrm>
              <a:off x="428596" y="3786196"/>
              <a:ext cx="2000264" cy="50006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28596" y="3857634"/>
              <a:ext cx="19582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3. L’avantage social</a:t>
              </a:r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3143240" y="2214560"/>
            <a:ext cx="2455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Fonctionnement intuitif.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3071802" y="3000378"/>
            <a:ext cx="210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Imposer son opinion</a:t>
            </a:r>
          </a:p>
        </p:txBody>
      </p:sp>
      <p:sp>
        <p:nvSpPr>
          <p:cNvPr id="20" name="Right Brace 19"/>
          <p:cNvSpPr/>
          <p:nvPr/>
        </p:nvSpPr>
        <p:spPr>
          <a:xfrm>
            <a:off x="5857884" y="2143122"/>
            <a:ext cx="428628" cy="1285884"/>
          </a:xfrm>
          <a:prstGeom prst="rightBrace">
            <a:avLst>
              <a:gd name="adj1" fmla="val 40333"/>
              <a:gd name="adj2" fmla="val 50000"/>
            </a:avLst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TextBox 20"/>
          <p:cNvSpPr txBox="1"/>
          <p:nvPr/>
        </p:nvSpPr>
        <p:spPr>
          <a:xfrm>
            <a:off x="6429388" y="2500312"/>
            <a:ext cx="2585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Retenus par la sélection naturelle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5400000">
            <a:off x="6608777" y="3321849"/>
            <a:ext cx="999338" cy="9294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714744" y="4357700"/>
            <a:ext cx="5185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cerveau n’existe pas </a:t>
            </a:r>
            <a:r>
              <a:rPr lang="fr-FR" b="1" u="sng" dirty="0" smtClean="0"/>
              <a:t>POUR</a:t>
            </a:r>
            <a:r>
              <a:rPr lang="fr-FR" dirty="0" smtClean="0"/>
              <a:t> que l’on soit rationnels.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071802" y="3286130"/>
            <a:ext cx="2693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Théorie argumentative du raisonnement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357818" y="4774168"/>
            <a:ext cx="1879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/>
              <a:t>Biais téléologique</a:t>
            </a:r>
          </a:p>
        </p:txBody>
      </p:sp>
      <p:sp>
        <p:nvSpPr>
          <p:cNvPr id="31" name="Right Brace 30"/>
          <p:cNvSpPr/>
          <p:nvPr/>
        </p:nvSpPr>
        <p:spPr>
          <a:xfrm rot="5400000">
            <a:off x="1000100" y="2857502"/>
            <a:ext cx="428628" cy="2000264"/>
          </a:xfrm>
          <a:prstGeom prst="rightBrace">
            <a:avLst>
              <a:gd name="adj1" fmla="val 40333"/>
              <a:gd name="adj2" fmla="val 50000"/>
            </a:avLst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TextBox 31"/>
          <p:cNvSpPr txBox="1"/>
          <p:nvPr/>
        </p:nvSpPr>
        <p:spPr>
          <a:xfrm>
            <a:off x="0" y="4071948"/>
            <a:ext cx="250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Sans rapport avec le niveau d’intelligence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740352" y="4804946"/>
            <a:ext cx="1403648" cy="338554"/>
            <a:chOff x="7740352" y="4804946"/>
            <a:chExt cx="1403648" cy="338554"/>
          </a:xfrm>
        </p:grpSpPr>
        <p:pic>
          <p:nvPicPr>
            <p:cNvPr id="27" name="Picture 4" descr="http://www.google.fr/url?source=imglanding&amp;ct=img&amp;q=http://www.rue89strasbourg.com/wp-content/uploads/2015/04/logo-neocast-final-violet-e1429775592380.png&amp;sa=X&amp;ei=RY9TVdP8N-qeywPXh4HADQ&amp;ved=0CAkQ8wc&amp;usg=AFQjCNE4rYxij35c6PoVqGcnpZOY3O2l3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40352" y="4915134"/>
              <a:ext cx="899592" cy="157846"/>
            </a:xfrm>
            <a:prstGeom prst="rect">
              <a:avLst/>
            </a:prstGeom>
            <a:noFill/>
          </p:spPr>
        </p:pic>
        <p:sp>
          <p:nvSpPr>
            <p:cNvPr id="33" name="TextBox 32"/>
            <p:cNvSpPr txBox="1"/>
            <p:nvPr/>
          </p:nvSpPr>
          <p:spPr>
            <a:xfrm>
              <a:off x="8553774" y="4804946"/>
              <a:ext cx="5902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Berlin Sans FB Demi" pitchFamily="34" charset="0"/>
                </a:rPr>
                <a:t>2015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86321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5" grpId="0"/>
      <p:bldP spid="30" grpId="0"/>
      <p:bldP spid="31" grpId="0" animBg="1"/>
      <p:bldP spid="3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:\Mes Documents\CREATION\03 - Evolution -- La conspiration\Illustration Baumard &amp; boyer 20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0095" y="679004"/>
            <a:ext cx="6912768" cy="44644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Box 15"/>
          <p:cNvSpPr txBox="1"/>
          <p:nvPr/>
        </p:nvSpPr>
        <p:spPr>
          <a:xfrm>
            <a:off x="71406" y="140599"/>
            <a:ext cx="67169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Autres pentes naturelles vers des croyances religieuses…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867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orme libre 58"/>
          <p:cNvSpPr/>
          <p:nvPr/>
        </p:nvSpPr>
        <p:spPr>
          <a:xfrm>
            <a:off x="1072741" y="3448050"/>
            <a:ext cx="965609" cy="1266961"/>
          </a:xfrm>
          <a:custGeom>
            <a:avLst/>
            <a:gdLst>
              <a:gd name="connsiteX0" fmla="*/ 965609 w 965609"/>
              <a:gd name="connsiteY0" fmla="*/ 0 h 1266961"/>
              <a:gd name="connsiteX1" fmla="*/ 79784 w 965609"/>
              <a:gd name="connsiteY1" fmla="*/ 628650 h 1266961"/>
              <a:gd name="connsiteX2" fmla="*/ 136934 w 965609"/>
              <a:gd name="connsiteY2" fmla="*/ 1162050 h 1266961"/>
              <a:gd name="connsiteX3" fmla="*/ 917984 w 965609"/>
              <a:gd name="connsiteY3" fmla="*/ 1266825 h 126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5609" h="1266961">
                <a:moveTo>
                  <a:pt x="965609" y="0"/>
                </a:moveTo>
                <a:cubicBezTo>
                  <a:pt x="591752" y="217487"/>
                  <a:pt x="217896" y="434975"/>
                  <a:pt x="79784" y="628650"/>
                </a:cubicBezTo>
                <a:cubicBezTo>
                  <a:pt x="-58329" y="822325"/>
                  <a:pt x="-2766" y="1055688"/>
                  <a:pt x="136934" y="1162050"/>
                </a:cubicBezTo>
                <a:cubicBezTo>
                  <a:pt x="276634" y="1268412"/>
                  <a:pt x="597309" y="1267618"/>
                  <a:pt x="917984" y="1266825"/>
                </a:cubicBezTo>
              </a:path>
            </a:pathLst>
          </a:custGeom>
          <a:ln w="57150">
            <a:solidFill>
              <a:srgbClr val="341F18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7" name="Connecteur droit 46"/>
          <p:cNvCxnSpPr/>
          <p:nvPr/>
        </p:nvCxnSpPr>
        <p:spPr>
          <a:xfrm flipV="1">
            <a:off x="2488499" y="2962978"/>
            <a:ext cx="1146824" cy="939426"/>
          </a:xfrm>
          <a:prstGeom prst="line">
            <a:avLst/>
          </a:prstGeom>
          <a:ln w="28575">
            <a:solidFill>
              <a:srgbClr val="5E382C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3607585" y="1360700"/>
            <a:ext cx="594819" cy="6474"/>
          </a:xfrm>
          <a:prstGeom prst="line">
            <a:avLst/>
          </a:prstGeom>
          <a:ln w="38100">
            <a:solidFill>
              <a:srgbClr val="5E382C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71406" y="140599"/>
            <a:ext cx="2763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L’</a:t>
            </a:r>
            <a:r>
              <a:rPr lang="fr-FR" sz="2200" b="1" dirty="0" err="1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Anti-évolutionnisme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830" y="615942"/>
            <a:ext cx="4991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L’arbre phylogénétique des hypothèses alternatives</a:t>
            </a:r>
            <a:endParaRPr lang="fr-FR" dirty="0"/>
          </a:p>
        </p:txBody>
      </p:sp>
      <p:sp>
        <p:nvSpPr>
          <p:cNvPr id="25" name="TextBox 24"/>
          <p:cNvSpPr txBox="1"/>
          <p:nvPr/>
        </p:nvSpPr>
        <p:spPr>
          <a:xfrm>
            <a:off x="4198212" y="1176034"/>
            <a:ext cx="291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 pitchFamily="2" charset="2"/>
              </a:rPr>
              <a:t>Créationnisme Terre Jeune</a:t>
            </a:r>
            <a:endParaRPr lang="fr-FR" dirty="0" smtClean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  <p:sp>
        <p:nvSpPr>
          <p:cNvPr id="10" name="TextBox 24"/>
          <p:cNvSpPr txBox="1"/>
          <p:nvPr/>
        </p:nvSpPr>
        <p:spPr>
          <a:xfrm>
            <a:off x="4198212" y="1930221"/>
            <a:ext cx="291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 pitchFamily="2" charset="2"/>
              </a:rPr>
              <a:t>Créationnisme Terre Vieille</a:t>
            </a:r>
            <a:endParaRPr lang="fr-FR" dirty="0" smtClean="0"/>
          </a:p>
        </p:txBody>
      </p:sp>
      <p:cxnSp>
        <p:nvCxnSpPr>
          <p:cNvPr id="21" name="Connecteur droit 20"/>
          <p:cNvCxnSpPr/>
          <p:nvPr/>
        </p:nvCxnSpPr>
        <p:spPr>
          <a:xfrm>
            <a:off x="3609966" y="2108413"/>
            <a:ext cx="594819" cy="6474"/>
          </a:xfrm>
          <a:prstGeom prst="line">
            <a:avLst/>
          </a:prstGeom>
          <a:ln w="38100">
            <a:solidFill>
              <a:srgbClr val="5E382C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39" name="Groupe 38"/>
          <p:cNvGrpSpPr/>
          <p:nvPr/>
        </p:nvGrpSpPr>
        <p:grpSpPr>
          <a:xfrm>
            <a:off x="2032934" y="1341029"/>
            <a:ext cx="1593407" cy="785764"/>
            <a:chOff x="2028203" y="1421960"/>
            <a:chExt cx="1593407" cy="785764"/>
          </a:xfrm>
        </p:grpSpPr>
        <p:cxnSp>
          <p:nvCxnSpPr>
            <p:cNvPr id="20" name="Connecteur droit 19"/>
            <p:cNvCxnSpPr/>
            <p:nvPr/>
          </p:nvCxnSpPr>
          <p:spPr>
            <a:xfrm>
              <a:off x="2028203" y="1808807"/>
              <a:ext cx="1584176" cy="0"/>
            </a:xfrm>
            <a:prstGeom prst="line">
              <a:avLst/>
            </a:prstGeom>
            <a:ln w="57150">
              <a:solidFill>
                <a:srgbClr val="5E382C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3621610" y="1421960"/>
              <a:ext cx="0" cy="785764"/>
            </a:xfrm>
            <a:prstGeom prst="line">
              <a:avLst/>
            </a:prstGeom>
            <a:ln w="38100">
              <a:solidFill>
                <a:srgbClr val="5E382C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8" name="TextBox 24"/>
          <p:cNvSpPr txBox="1"/>
          <p:nvPr/>
        </p:nvSpPr>
        <p:spPr>
          <a:xfrm>
            <a:off x="4198212" y="2769559"/>
            <a:ext cx="291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 pitchFamily="2" charset="2"/>
              </a:rPr>
              <a:t>Créationnisme Déiste</a:t>
            </a:r>
            <a:endParaRPr lang="fr-FR" dirty="0" smtClean="0"/>
          </a:p>
        </p:txBody>
      </p:sp>
      <p:sp>
        <p:nvSpPr>
          <p:cNvPr id="29" name="TextBox 24"/>
          <p:cNvSpPr txBox="1"/>
          <p:nvPr/>
        </p:nvSpPr>
        <p:spPr>
          <a:xfrm>
            <a:off x="2682087" y="1400769"/>
            <a:ext cx="980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2">
                    <a:lumMod val="10000"/>
                  </a:schemeClr>
                </a:solidFill>
                <a:sym typeface="Wingdings" pitchFamily="2" charset="2"/>
              </a:rPr>
              <a:t>Théisme</a:t>
            </a:r>
            <a:endParaRPr lang="fr-FR" sz="14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40" name="Groupe 39"/>
          <p:cNvGrpSpPr/>
          <p:nvPr/>
        </p:nvGrpSpPr>
        <p:grpSpPr>
          <a:xfrm>
            <a:off x="2488499" y="1727876"/>
            <a:ext cx="1732661" cy="1243390"/>
            <a:chOff x="2483768" y="1808807"/>
            <a:chExt cx="1732661" cy="971204"/>
          </a:xfrm>
        </p:grpSpPr>
        <p:cxnSp>
          <p:nvCxnSpPr>
            <p:cNvPr id="30" name="Connecteur droit 29"/>
            <p:cNvCxnSpPr/>
            <p:nvPr/>
          </p:nvCxnSpPr>
          <p:spPr>
            <a:xfrm>
              <a:off x="2483768" y="1808807"/>
              <a:ext cx="1154782" cy="970112"/>
            </a:xfrm>
            <a:prstGeom prst="line">
              <a:avLst/>
            </a:prstGeom>
            <a:ln w="38100">
              <a:solidFill>
                <a:srgbClr val="5E382C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>
              <a:off x="3621610" y="2773537"/>
              <a:ext cx="594819" cy="6474"/>
            </a:xfrm>
            <a:prstGeom prst="line">
              <a:avLst/>
            </a:prstGeom>
            <a:ln w="38100">
              <a:solidFill>
                <a:srgbClr val="5E382C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43" name="Connecteur droit 42"/>
          <p:cNvCxnSpPr/>
          <p:nvPr/>
        </p:nvCxnSpPr>
        <p:spPr>
          <a:xfrm>
            <a:off x="3610834" y="3527822"/>
            <a:ext cx="594819" cy="6474"/>
          </a:xfrm>
          <a:prstGeom prst="line">
            <a:avLst/>
          </a:prstGeom>
          <a:ln w="38100">
            <a:solidFill>
              <a:srgbClr val="5E382C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>
            <a:off x="3610834" y="4274325"/>
            <a:ext cx="594819" cy="6474"/>
          </a:xfrm>
          <a:prstGeom prst="line">
            <a:avLst/>
          </a:prstGeom>
          <a:ln w="38100">
            <a:solidFill>
              <a:srgbClr val="5E382C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2" name="TextBox 24"/>
          <p:cNvSpPr txBox="1"/>
          <p:nvPr/>
        </p:nvSpPr>
        <p:spPr>
          <a:xfrm>
            <a:off x="4198212" y="3343185"/>
            <a:ext cx="3745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 pitchFamily="2" charset="2"/>
              </a:rPr>
              <a:t>Intelligent Design </a:t>
            </a:r>
            <a:r>
              <a:rPr lang="fr-FR" sz="1400" dirty="0" smtClean="0">
                <a:sym typeface="Wingdings" pitchFamily="2" charset="2"/>
              </a:rPr>
              <a:t>(évolution dirigée)</a:t>
            </a:r>
            <a:endParaRPr lang="fr-FR" sz="1600" dirty="0" smtClean="0"/>
          </a:p>
        </p:txBody>
      </p:sp>
      <p:sp>
        <p:nvSpPr>
          <p:cNvPr id="53" name="TextBox 24"/>
          <p:cNvSpPr txBox="1"/>
          <p:nvPr/>
        </p:nvSpPr>
        <p:spPr>
          <a:xfrm>
            <a:off x="3253002" y="2785202"/>
            <a:ext cx="298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 pitchFamily="2" charset="2"/>
              </a:rPr>
              <a:t>?</a:t>
            </a:r>
            <a:endParaRPr lang="fr-FR" dirty="0" smtClean="0"/>
          </a:p>
        </p:txBody>
      </p:sp>
      <p:sp>
        <p:nvSpPr>
          <p:cNvPr id="54" name="TextBox 24"/>
          <p:cNvSpPr txBox="1"/>
          <p:nvPr/>
        </p:nvSpPr>
        <p:spPr>
          <a:xfrm>
            <a:off x="4198212" y="4069168"/>
            <a:ext cx="3745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 pitchFamily="2" charset="2"/>
              </a:rPr>
              <a:t>Panspermie dirigée</a:t>
            </a:r>
            <a:endParaRPr lang="fr-FR" sz="1600" dirty="0" smtClean="0"/>
          </a:p>
        </p:txBody>
      </p:sp>
      <p:pic>
        <p:nvPicPr>
          <p:cNvPr id="55" name="Image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0764" y="968506"/>
            <a:ext cx="1179275" cy="797335"/>
          </a:xfrm>
          <a:prstGeom prst="rect">
            <a:avLst/>
          </a:prstGeom>
        </p:spPr>
      </p:pic>
      <p:pic>
        <p:nvPicPr>
          <p:cNvPr id="1026" name="Picture 2" descr="http://www.crcnh.org/Downloads/Topical-Commentaries/Old-Earth-Creationism/Old-Earth-Creationism_files/image0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0764" y="1817057"/>
            <a:ext cx="2153183" cy="81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e 37"/>
          <p:cNvGrpSpPr/>
          <p:nvPr/>
        </p:nvGrpSpPr>
        <p:grpSpPr>
          <a:xfrm>
            <a:off x="4731" y="1700871"/>
            <a:ext cx="2051720" cy="2201533"/>
            <a:chOff x="0" y="1781802"/>
            <a:chExt cx="2051720" cy="2201533"/>
          </a:xfrm>
        </p:grpSpPr>
        <p:cxnSp>
          <p:nvCxnSpPr>
            <p:cNvPr id="3" name="Connecteur droit 2"/>
            <p:cNvCxnSpPr/>
            <p:nvPr/>
          </p:nvCxnSpPr>
          <p:spPr>
            <a:xfrm>
              <a:off x="0" y="2859782"/>
              <a:ext cx="2051720" cy="0"/>
            </a:xfrm>
            <a:prstGeom prst="line">
              <a:avLst/>
            </a:prstGeom>
            <a:ln w="57150">
              <a:solidFill>
                <a:srgbClr val="5E382C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flipH="1">
              <a:off x="2051719" y="1781802"/>
              <a:ext cx="1" cy="2201533"/>
            </a:xfrm>
            <a:prstGeom prst="line">
              <a:avLst/>
            </a:prstGeom>
            <a:ln w="57150">
              <a:solidFill>
                <a:srgbClr val="5E382C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61" name="Groupe 60"/>
          <p:cNvGrpSpPr/>
          <p:nvPr/>
        </p:nvGrpSpPr>
        <p:grpSpPr>
          <a:xfrm>
            <a:off x="2031532" y="3509522"/>
            <a:ext cx="1589368" cy="785764"/>
            <a:chOff x="2031532" y="3509522"/>
            <a:chExt cx="1589368" cy="785764"/>
          </a:xfrm>
        </p:grpSpPr>
        <p:cxnSp>
          <p:nvCxnSpPr>
            <p:cNvPr id="46" name="Connecteur droit 45"/>
            <p:cNvCxnSpPr/>
            <p:nvPr/>
          </p:nvCxnSpPr>
          <p:spPr>
            <a:xfrm flipV="1">
              <a:off x="3620900" y="3509522"/>
              <a:ext cx="0" cy="785764"/>
            </a:xfrm>
            <a:prstGeom prst="line">
              <a:avLst/>
            </a:prstGeom>
            <a:ln w="38100">
              <a:solidFill>
                <a:srgbClr val="5E382C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2031532" y="3902404"/>
              <a:ext cx="1584176" cy="0"/>
            </a:xfrm>
            <a:prstGeom prst="line">
              <a:avLst/>
            </a:prstGeom>
            <a:ln w="57150">
              <a:solidFill>
                <a:srgbClr val="5E382C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8" name="Image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341" y="3852117"/>
            <a:ext cx="1649653" cy="861109"/>
          </a:xfrm>
          <a:prstGeom prst="rect">
            <a:avLst/>
          </a:prstGeom>
        </p:spPr>
      </p:pic>
      <p:cxnSp>
        <p:nvCxnSpPr>
          <p:cNvPr id="60" name="Connecteur droit 59"/>
          <p:cNvCxnSpPr/>
          <p:nvPr/>
        </p:nvCxnSpPr>
        <p:spPr>
          <a:xfrm>
            <a:off x="1966953" y="4713226"/>
            <a:ext cx="2237832" cy="0"/>
          </a:xfrm>
          <a:prstGeom prst="line">
            <a:avLst/>
          </a:prstGeom>
          <a:ln w="57150">
            <a:solidFill>
              <a:srgbClr val="341F18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63" name="Groupe 62"/>
          <p:cNvGrpSpPr/>
          <p:nvPr/>
        </p:nvGrpSpPr>
        <p:grpSpPr>
          <a:xfrm>
            <a:off x="4155052" y="4524020"/>
            <a:ext cx="2320245" cy="378412"/>
            <a:chOff x="4204785" y="4526724"/>
            <a:chExt cx="2320245" cy="378412"/>
          </a:xfrm>
        </p:grpSpPr>
        <p:sp>
          <p:nvSpPr>
            <p:cNvPr id="64" name="TextBox 24"/>
            <p:cNvSpPr txBox="1"/>
            <p:nvPr/>
          </p:nvSpPr>
          <p:spPr>
            <a:xfrm>
              <a:off x="4204785" y="4535804"/>
              <a:ext cx="2309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ym typeface="Wingdings" pitchFamily="2" charset="2"/>
                </a:rPr>
                <a:t>Théorie de l’évolution</a:t>
              </a:r>
              <a:endParaRPr lang="fr-FR" sz="1600" b="1" dirty="0" smtClean="0"/>
            </a:p>
          </p:txBody>
        </p:sp>
        <p:sp>
          <p:nvSpPr>
            <p:cNvPr id="65" name="TextBox 24"/>
            <p:cNvSpPr txBox="1"/>
            <p:nvPr/>
          </p:nvSpPr>
          <p:spPr>
            <a:xfrm>
              <a:off x="4215410" y="4526724"/>
              <a:ext cx="2309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bg1"/>
                  </a:solidFill>
                  <a:sym typeface="Wingdings" pitchFamily="2" charset="2"/>
                </a:rPr>
                <a:t>Théorie de l’évolution</a:t>
              </a:r>
              <a:endParaRPr lang="fr-FR" sz="1600" b="1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005239" y="1219418"/>
            <a:ext cx="2254207" cy="3182991"/>
          </a:xfrm>
          <a:prstGeom prst="rect">
            <a:avLst/>
          </a:prstGeom>
          <a:solidFill>
            <a:srgbClr val="D5C0AF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TextBox 5"/>
          <p:cNvSpPr txBox="1"/>
          <p:nvPr/>
        </p:nvSpPr>
        <p:spPr>
          <a:xfrm>
            <a:off x="2219606" y="1285895"/>
            <a:ext cx="1552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Point commun</a:t>
            </a:r>
            <a:endParaRPr lang="fr-FR" dirty="0"/>
          </a:p>
        </p:txBody>
      </p:sp>
      <p:sp>
        <p:nvSpPr>
          <p:cNvPr id="42" name="TextBox 5"/>
          <p:cNvSpPr txBox="1"/>
          <p:nvPr/>
        </p:nvSpPr>
        <p:spPr>
          <a:xfrm>
            <a:off x="2005240" y="2568073"/>
            <a:ext cx="22542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Existence d’un projet, d’une volonté, d’une </a:t>
            </a:r>
            <a:r>
              <a:rPr lang="fr-FR" u="sng" dirty="0" smtClean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entité</a:t>
            </a:r>
            <a:r>
              <a:rPr lang="fr-FR" dirty="0" smtClean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qui décide de l’organisation du monde.</a:t>
            </a:r>
            <a:endParaRPr lang="fr-FR" dirty="0">
              <a:ln>
                <a:solidFill>
                  <a:srgbClr val="7030A0"/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93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71406" y="140599"/>
            <a:ext cx="2763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L’</a:t>
            </a:r>
            <a:r>
              <a:rPr lang="fr-FR" sz="2200" b="1" dirty="0" err="1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Anti-évolutionnisme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  <p:sp>
        <p:nvSpPr>
          <p:cNvPr id="45" name="TextBox 5"/>
          <p:cNvSpPr txBox="1"/>
          <p:nvPr/>
        </p:nvSpPr>
        <p:spPr>
          <a:xfrm>
            <a:off x="3707904" y="2067694"/>
            <a:ext cx="50367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ð"/>
            </a:pPr>
            <a:r>
              <a:rPr lang="fr-FR" sz="2400" dirty="0" smtClean="0"/>
              <a:t>La </a:t>
            </a:r>
            <a:r>
              <a:rPr lang="fr-FR" sz="2400" dirty="0"/>
              <a:t>B</a:t>
            </a:r>
            <a:r>
              <a:rPr lang="fr-FR" sz="2400" dirty="0" smtClean="0"/>
              <a:t>iologie (paradigme évolutif) </a:t>
            </a:r>
          </a:p>
          <a:p>
            <a:r>
              <a:rPr lang="fr-FR" sz="2400" dirty="0" smtClean="0"/>
              <a:t>c’est la destruction de l’idée de </a:t>
            </a:r>
            <a:r>
              <a:rPr lang="fr-FR" sz="2400" b="1" i="1" dirty="0" smtClean="0"/>
              <a:t>design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347614"/>
            <a:ext cx="2787774" cy="278777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394" y="674242"/>
            <a:ext cx="2791940" cy="4448897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3707905" y="3147814"/>
            <a:ext cx="5036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ð"/>
            </a:pPr>
            <a:r>
              <a:rPr lang="fr-FR" sz="2400" dirty="0" smtClean="0"/>
              <a:t>C’est aussi la destruction de l’idée que l’</a:t>
            </a:r>
            <a:r>
              <a:rPr lang="fr-FR" sz="2400" b="1" i="1" dirty="0" smtClean="0"/>
              <a:t>Humain est spécial</a:t>
            </a:r>
            <a:endParaRPr lang="fr-FR" sz="2400" b="1" i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3978811"/>
            <a:ext cx="1764748" cy="98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700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71406" y="140599"/>
            <a:ext cx="31357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Des intuitions contrariées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849575" y="712338"/>
            <a:ext cx="3997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 science sert à dépasser nos intuitions.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805290" y="1272215"/>
            <a:ext cx="6015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Si le monde fonctionnait comme nos intuitions nous le disent, nous n’aurions pas besoin de la science.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69" y="699542"/>
            <a:ext cx="2688298" cy="1152128"/>
          </a:xfrm>
          <a:prstGeom prst="rect">
            <a:avLst/>
          </a:prstGeom>
        </p:spPr>
      </p:pic>
      <p:sp>
        <p:nvSpPr>
          <p:cNvPr id="25" name="TextBox 27"/>
          <p:cNvSpPr txBox="1"/>
          <p:nvPr/>
        </p:nvSpPr>
        <p:spPr>
          <a:xfrm>
            <a:off x="-108520" y="2436049"/>
            <a:ext cx="914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dirty="0" smtClean="0">
                <a:latin typeface="Copperplate Gothic Bold" pitchFamily="34" charset="0"/>
              </a:rPr>
              <a:t>La</a:t>
            </a:r>
          </a:p>
          <a:p>
            <a:pPr algn="ctr"/>
            <a:r>
              <a:rPr lang="fr-FR" sz="5000" dirty="0" smtClean="0">
                <a:latin typeface="Copperplate Gothic Bold" pitchFamily="34" charset="0"/>
              </a:rPr>
              <a:t>Recherche systématique de l’erreur !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3314607" y="2067126"/>
            <a:ext cx="2297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 science, c’est quoi ?</a:t>
            </a:r>
          </a:p>
        </p:txBody>
      </p:sp>
    </p:spTree>
    <p:extLst>
      <p:ext uri="{BB962C8B-B14F-4D97-AF65-F5344CB8AC3E}">
        <p14:creationId xmlns:p14="http://schemas.microsoft.com/office/powerpoint/2010/main" xmlns="" val="142066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4"/>
          <p:cNvSpPr txBox="1"/>
          <p:nvPr/>
        </p:nvSpPr>
        <p:spPr>
          <a:xfrm>
            <a:off x="71406" y="140599"/>
            <a:ext cx="14061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L’erreur…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  <p:pic>
        <p:nvPicPr>
          <p:cNvPr id="5" name="Picture 2" descr="C:\Users\Thomas\Pictures\images science\Illusion (le bleu et me vert sont la MEME couleur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843558"/>
            <a:ext cx="3816424" cy="3816424"/>
          </a:xfrm>
          <a:prstGeom prst="rect">
            <a:avLst/>
          </a:prstGeom>
          <a:noFill/>
        </p:spPr>
      </p:pic>
      <p:pic>
        <p:nvPicPr>
          <p:cNvPr id="6" name="Picture 2" descr="C:\Users\Thomas\Pictures\images science\Illusion (le bleu et me vert sont la MEME couleur).gif"/>
          <p:cNvPicPr>
            <a:picLocks noChangeAspect="1" noChangeArrowheads="1"/>
          </p:cNvPicPr>
          <p:nvPr/>
        </p:nvPicPr>
        <p:blipFill>
          <a:blip r:embed="rId3" cstate="print"/>
          <a:srcRect l="81199" t="5600" r="4801" b="88800"/>
          <a:stretch>
            <a:fillRect/>
          </a:stretch>
        </p:blipFill>
        <p:spPr bwMode="auto">
          <a:xfrm>
            <a:off x="2303654" y="915566"/>
            <a:ext cx="1980220" cy="792088"/>
          </a:xfrm>
          <a:prstGeom prst="rect">
            <a:avLst/>
          </a:prstGeom>
          <a:noFill/>
        </p:spPr>
      </p:pic>
      <p:pic>
        <p:nvPicPr>
          <p:cNvPr id="7" name="Picture 3" descr="C:\Users\Thomas\Pictures\images science\Illusion (le bleu et me vert sont la MEME couleur).gif"/>
          <p:cNvPicPr>
            <a:picLocks noChangeAspect="1" noChangeArrowheads="1"/>
          </p:cNvPicPr>
          <p:nvPr/>
        </p:nvPicPr>
        <p:blipFill>
          <a:blip r:embed="rId3" cstate="print"/>
          <a:srcRect l="81199" t="93799" r="4801" b="2001"/>
          <a:stretch>
            <a:fillRect/>
          </a:stretch>
        </p:blipFill>
        <p:spPr bwMode="auto">
          <a:xfrm>
            <a:off x="2927723" y="4227934"/>
            <a:ext cx="1920213" cy="576064"/>
          </a:xfrm>
          <a:prstGeom prst="rect">
            <a:avLst/>
          </a:prstGeom>
          <a:noFill/>
        </p:spPr>
      </p:pic>
      <p:pic>
        <p:nvPicPr>
          <p:cNvPr id="8" name="Picture 2" descr="C:\Users\Thomas\Pictures\images science\Illusion (le bleu et me vert sont la MEME couleur).gif"/>
          <p:cNvPicPr>
            <a:picLocks noChangeAspect="1" noChangeArrowheads="1"/>
          </p:cNvPicPr>
          <p:nvPr/>
        </p:nvPicPr>
        <p:blipFill>
          <a:blip r:embed="rId3" cstate="print"/>
          <a:srcRect l="81199" t="5600" r="4801" b="88800"/>
          <a:stretch>
            <a:fillRect/>
          </a:stretch>
        </p:blipFill>
        <p:spPr bwMode="auto">
          <a:xfrm>
            <a:off x="3887829" y="2143285"/>
            <a:ext cx="1920213" cy="768085"/>
          </a:xfrm>
          <a:prstGeom prst="rect">
            <a:avLst/>
          </a:prstGeom>
          <a:noFill/>
        </p:spPr>
      </p:pic>
      <p:pic>
        <p:nvPicPr>
          <p:cNvPr id="10" name="Picture 3" descr="C:\Users\Thomas\Pictures\images science\Illusion (le bleu et me vert sont la MEME couleur).gif"/>
          <p:cNvPicPr>
            <a:picLocks noChangeAspect="1" noChangeArrowheads="1"/>
          </p:cNvPicPr>
          <p:nvPr/>
        </p:nvPicPr>
        <p:blipFill>
          <a:blip r:embed="rId3" cstate="print"/>
          <a:srcRect l="81199" t="93799" r="4801" b="2001"/>
          <a:stretch>
            <a:fillRect/>
          </a:stretch>
        </p:blipFill>
        <p:spPr bwMode="auto">
          <a:xfrm>
            <a:off x="3887830" y="2880201"/>
            <a:ext cx="1920213" cy="576064"/>
          </a:xfrm>
          <a:prstGeom prst="rect">
            <a:avLst/>
          </a:prstGeom>
          <a:noFill/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21" b="17399"/>
          <a:stretch/>
        </p:blipFill>
        <p:spPr>
          <a:xfrm>
            <a:off x="6120078" y="1040038"/>
            <a:ext cx="2748466" cy="209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877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843558"/>
            <a:ext cx="5184576" cy="3888432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2663788" y="915566"/>
            <a:ext cx="3672408" cy="37444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0" y="141728"/>
            <a:ext cx="8100392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4"/>
          <p:cNvSpPr txBox="1"/>
          <p:nvPr/>
        </p:nvSpPr>
        <p:spPr>
          <a:xfrm>
            <a:off x="71406" y="140599"/>
            <a:ext cx="14061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rgbClr val="5E3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L’erreur…</a:t>
            </a:r>
            <a:endParaRPr lang="fr-FR" sz="2200" b="1" dirty="0">
              <a:solidFill>
                <a:srgbClr val="5E3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496"/>
            <a:ext cx="971599" cy="77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130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8600</TotalTime>
  <Words>1104</Words>
  <Application>Microsoft Office PowerPoint</Application>
  <PresentationFormat>On-screen Show (16:9)</PresentationFormat>
  <Paragraphs>250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Thomas</dc:creator>
  <cp:lastModifiedBy>Microsoft</cp:lastModifiedBy>
  <cp:revision>446</cp:revision>
  <dcterms:created xsi:type="dcterms:W3CDTF">2015-02-23T11:17:16Z</dcterms:created>
  <dcterms:modified xsi:type="dcterms:W3CDTF">2015-09-19T17:38:59Z</dcterms:modified>
</cp:coreProperties>
</file>